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397" r:id="rId3"/>
    <p:sldId id="401" r:id="rId4"/>
    <p:sldId id="431" r:id="rId5"/>
    <p:sldId id="432" r:id="rId6"/>
    <p:sldId id="433" r:id="rId7"/>
    <p:sldId id="414" r:id="rId8"/>
    <p:sldId id="402" r:id="rId9"/>
    <p:sldId id="404" r:id="rId10"/>
    <p:sldId id="415" r:id="rId11"/>
    <p:sldId id="416" r:id="rId12"/>
    <p:sldId id="407" r:id="rId13"/>
    <p:sldId id="437" r:id="rId14"/>
    <p:sldId id="408" r:id="rId15"/>
    <p:sldId id="419" r:id="rId16"/>
    <p:sldId id="418" r:id="rId17"/>
    <p:sldId id="409" r:id="rId18"/>
    <p:sldId id="410" r:id="rId19"/>
    <p:sldId id="411" r:id="rId20"/>
    <p:sldId id="412" r:id="rId21"/>
    <p:sldId id="331" r:id="rId22"/>
    <p:sldId id="413" r:id="rId23"/>
    <p:sldId id="406" r:id="rId24"/>
    <p:sldId id="423" r:id="rId25"/>
    <p:sldId id="424" r:id="rId26"/>
    <p:sldId id="317" r:id="rId27"/>
    <p:sldId id="420" r:id="rId28"/>
    <p:sldId id="421" r:id="rId29"/>
    <p:sldId id="422" r:id="rId30"/>
    <p:sldId id="425" r:id="rId31"/>
    <p:sldId id="426" r:id="rId32"/>
    <p:sldId id="428" r:id="rId33"/>
    <p:sldId id="430" r:id="rId34"/>
    <p:sldId id="429" r:id="rId35"/>
    <p:sldId id="405" r:id="rId36"/>
    <p:sldId id="436" r:id="rId37"/>
    <p:sldId id="434" r:id="rId38"/>
    <p:sldId id="435" r:id="rId39"/>
    <p:sldId id="396" r:id="rId40"/>
    <p:sldId id="438" r:id="rId41"/>
    <p:sldId id="439" r:id="rId42"/>
    <p:sldId id="440" r:id="rId43"/>
    <p:sldId id="441" r:id="rId44"/>
    <p:sldId id="443" r:id="rId45"/>
    <p:sldId id="442" r:id="rId4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FILATRE" initials="DF" lastIdx="1" clrIdx="0">
    <p:extLst>
      <p:ext uri="{19B8F6BF-5375-455C-9EA6-DF929625EA0E}">
        <p15:presenceInfo xmlns:p15="http://schemas.microsoft.com/office/powerpoint/2012/main" userId="a55b1f6aa07bccd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mpef\Documents\PRO-DF-F&#233;vrier19\IH2EF\Effectifs%20ES%20-%20201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/>
              <a:t>Effectifs ESR par Type d'établ. (2019)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9A1-47FD-BFDD-8EC77FC6BB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9A1-47FD-BFDD-8EC77FC6BB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9A1-47FD-BFDD-8EC77FC6BB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9A1-47FD-BFDD-8EC77FC6BB2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B9A1-47FD-BFDD-8EC77FC6BB2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B9A1-47FD-BFDD-8EC77FC6BB2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B9A1-47FD-BFDD-8EC77FC6BB22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Feuil1!$A$46:$G$46</c:f>
              <c:strCache>
                <c:ptCount val="7"/>
                <c:pt idx="0">
                  <c:v>Lycées</c:v>
                </c:pt>
                <c:pt idx="1">
                  <c:v>Universités et assim.</c:v>
                </c:pt>
                <c:pt idx="2">
                  <c:v>Ecoles d’ingénieurs</c:v>
                </c:pt>
                <c:pt idx="3">
                  <c:v>Ecoles de com. Gest. et ventes</c:v>
                </c:pt>
                <c:pt idx="4">
                  <c:v>Ecoles param. hors univ.</c:v>
                </c:pt>
                <c:pt idx="5">
                  <c:v>Ecoles Autres Domaines</c:v>
                </c:pt>
                <c:pt idx="6">
                  <c:v>Autres écoles de spéc. Div.</c:v>
                </c:pt>
              </c:strCache>
            </c:strRef>
          </c:cat>
          <c:val>
            <c:numRef>
              <c:f>Feuil1!$A$47:$G$47</c:f>
              <c:numCache>
                <c:formatCode>General</c:formatCode>
                <c:ptCount val="7"/>
                <c:pt idx="0">
                  <c:v>335.8</c:v>
                </c:pt>
                <c:pt idx="1">
                  <c:v>1714.9</c:v>
                </c:pt>
                <c:pt idx="2">
                  <c:v>168.2</c:v>
                </c:pt>
                <c:pt idx="3">
                  <c:v>206</c:v>
                </c:pt>
                <c:pt idx="4">
                  <c:v>106.1</c:v>
                </c:pt>
                <c:pt idx="5">
                  <c:v>145.19999999999999</c:v>
                </c:pt>
                <c:pt idx="6">
                  <c:v>49.2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9A1-47FD-BFDD-8EC77FC6BB2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42B31-3D34-4B68-8142-348AB5CC56C2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F52F6-2FBD-490B-971F-67EC0B94F9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111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2DD7DC-545F-46AC-9E28-BB4A7FF3E9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1239FB-D4A5-499B-9725-52F1FB130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5757ED-0D0A-4D01-B0A5-51A61636D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2E46-8677-4CD8-A300-D448172582ED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7865BC-4806-4A20-8D10-3670D441C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93EFDF-2689-4702-B2E5-B346CC3E9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4564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1AB19C-EA8D-483E-96A2-F8F8F0A1E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120E8D1-ED7E-475D-8DB7-A2660ECD83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184A04-12FD-481A-83C9-B26CE654B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859A-647B-4A1D-8C1D-339BAE369E28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954E42-8614-4622-BE41-A77B37C30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D18C29-8C1D-44AA-8E97-9DC1FBC91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318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DE77A09-9F80-4195-8A8C-32491B2A96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7779694-C5A9-489A-95E6-85F9506469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E48F3A-FDCC-4A11-9F89-9A0A1C78E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8F6FC-D640-43A0-A3B7-EB5888BA28E5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C5A9E6-CEFD-42B5-985A-3237C2951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28F24D-F597-488C-985D-F904D67CF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405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B88AC3-3FF1-4D86-924C-904FA17ED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D142BE-7C8B-4D74-8C0E-1901FBE09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DCAB1A-B8CD-4566-9CE3-B9233458E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EEB6-21DD-41E8-BCE1-70174E5C6D54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419EA3-1CCB-4665-B1E6-26F8B1926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717B26-0CF0-4120-B6FB-BE4AF426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50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6D3225-7B89-4E5E-81E6-1D1B46920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E76968-C21D-4456-A402-6C449D992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33F7BE-C847-44B2-9F3B-0831435A2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343-1E44-4BA5-9BB7-BC2B28536EFF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2ECCCE-E537-4615-B865-2DAAACA96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E38F53-7DAC-42D4-A285-BCDE2910C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01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E35350-E091-4389-B712-74D4D430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4F7C5A-713E-4466-9951-9C51CA36A6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389C95D-A290-4377-B587-19A2A771FC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6A61DA5-5025-40D9-9CAB-4E65CF0CF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21DC-F139-4D8E-932C-39C4E203F291}" type="datetime1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9A34E1-C020-435B-83E8-999487E8A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4CBE06-D5DF-4D81-8D7C-1AEEC4E05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78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7449F1-82E5-41E2-8EE9-DCAEECA64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4865C1-CFAA-4D9F-B775-8D3D80F4F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A7387E2-AA6D-47C5-A579-94144E2D4B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BAD8CC3-5803-45F6-97F2-99B6BAF3A8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7DA83B-3345-4AA6-AD07-0A6B4BBFCC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C17EF3D-C9F8-4468-AC95-A0F326E6E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3FC5-EEBF-46E1-8BB4-AE7BAE244546}" type="datetime1">
              <a:rPr lang="fr-FR" smtClean="0"/>
              <a:t>07/02/2025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38F1783-7E1D-4246-9FDC-38F376D06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DCD783-4AC4-4645-9D9A-06F54F08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817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17E747-C979-4D6D-A4C7-8342F9991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F6CC435-FBEC-4723-AB5F-94ECA7F1B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0C3A9-B397-48C4-8231-6A52CEF2FBBA}" type="datetime1">
              <a:rPr lang="fr-FR" smtClean="0"/>
              <a:t>07/02/2025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76DEE60-1AE6-4C8D-BFF2-1F43F98BD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92A6E7C-20B0-4A5D-A10F-CE28FA494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43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900037C-5FA0-404E-A0D6-D7A08957E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ABCAC-0377-4639-8359-D84A5C471AAA}" type="datetime1">
              <a:rPr lang="fr-FR" smtClean="0"/>
              <a:t>07/02/2025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FC62E5-9C9F-415C-B0F1-73821649C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FB9ED88-21E5-4EBD-A821-4E7A2195F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334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93BFA5-22EE-4734-BF12-94F9C3B53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5AFFB8-948D-4C35-86ED-9E387F54D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6BF4B0-25E6-44FF-A157-AD49A0B480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96B5997-F465-49D9-B5C6-2B55AAFD7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94E0-2A8F-4D95-A211-91D398C67AFC}" type="datetime1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0FFC8BE-92A5-4AEB-8DF0-85FF4E05A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49E2D16-8A8C-451B-BC81-75C876B02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57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C385-6E1C-4E0E-8A40-5C8A24C97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AA14005-967C-411D-970E-0D1122DF7F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BF75E1-3C5E-4E9C-8E59-CB0E2715EB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DB37942-A45A-4AE1-819E-1716AC7C0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7451-48AA-4C42-BCD0-AB7B8BFC1582}" type="datetime1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86AF4A-F152-47A0-AEC5-B2EF88E83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C7C173-12BC-4346-86B7-909EE1D24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43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B1B4A99-6A47-4801-981F-1062A140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5DD9F9-BB08-438D-9784-84AE9908A8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086A15-9197-4CC7-BA47-012D1E2249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9B92-7BC8-4CCE-BEED-F114A97AAE96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5311E5-4EAD-4C50-8225-594AA8AE14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398CC6-2944-4475-AC27-592EC0FC3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97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dossier.parcoursup.fr/Candidats/public/fiches/afficherFicheFormation?g_ta_cod=5410&amp;typeBac=1" TargetMode="External"/><Relationship Id="rId3" Type="http://schemas.openxmlformats.org/officeDocument/2006/relationships/hyperlink" Target="https://dossier.parcoursup.fr/Candidats/public/fiches/afficherFicheFormation?g_ta_cod=27506&amp;typeBac=1" TargetMode="External"/><Relationship Id="rId7" Type="http://schemas.openxmlformats.org/officeDocument/2006/relationships/hyperlink" Target="https://dossier.parcoursup.fr/Candidats/public/fiches/afficherFicheFormation?g_ta_cod=2965&amp;typeBac=1" TargetMode="External"/><Relationship Id="rId2" Type="http://schemas.openxmlformats.org/officeDocument/2006/relationships/hyperlink" Target="https://dossier.parcoursup.fr/Candidats/public/fiches/afficherFicheFormation?g_ta_cod=32771&amp;typeBac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ssier.parcoursup.fr/Candidats/public/fiches/afficherFicheFormation?g_ta_cod=2968&amp;typeBac=1" TargetMode="External"/><Relationship Id="rId5" Type="http://schemas.openxmlformats.org/officeDocument/2006/relationships/hyperlink" Target="https://dossier.parcoursup.fr/Candidats/public/fiches/afficherFicheFormation?g_ta_cod=31195&amp;typeBac=1" TargetMode="External"/><Relationship Id="rId4" Type="http://schemas.openxmlformats.org/officeDocument/2006/relationships/hyperlink" Target="https://dossier.parcoursup.fr/Candidats/public/fiches/afficherFicheFormation?g_ta_cod=26626&amp;typeBac=1" TargetMode="External"/><Relationship Id="rId9" Type="http://schemas.openxmlformats.org/officeDocument/2006/relationships/hyperlink" Target="https://dossier.parcoursup.fr/Candidats/public/fiches/afficherFicheFormation?g_ta_cod=7546&amp;typeBac=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ssier.parcoursup.fr/Candidat/carte" TargetMode="External"/><Relationship Id="rId2" Type="http://schemas.openxmlformats.org/officeDocument/2006/relationships/hyperlink" Target="https://www.onisep.fr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onisep.fr/orientation/l-enseignement-superieur/le-schema-des-etudes-apres-le-bac" TargetMode="External"/><Relationship Id="rId4" Type="http://schemas.openxmlformats.org/officeDocument/2006/relationships/hyperlink" Target="https://www.letudiant.fr/etudes/fiches-diplomes/article/les-differents-diplomes.html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ternance.emploi.gouv.fr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ternance.emploi.gouv.fr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ca.fr/licence-sciences-de-la-vie" TargetMode="External"/><Relationship Id="rId2" Type="http://schemas.openxmlformats.org/officeDocument/2006/relationships/hyperlink" Target="https://www.uca.fr/licence-langues-etrangeres-appliquees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ssier.parcoursup.fr/Candidat/cart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3CEE13-0473-480A-B36F-FF8B9D4C1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9856"/>
            <a:ext cx="9144000" cy="2229897"/>
          </a:xfrm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  <a:t>CONFERENCE </a:t>
            </a:r>
            <a:b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  <a:t>A DESTINATION DES ELEVES DE TERMINALE </a:t>
            </a:r>
            <a:b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  <a:t>LYCEE LAFAYETTE - 07 Février 2025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F3D580C-07AA-478F-BF30-4E8D998233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04565"/>
            <a:ext cx="9144000" cy="3279329"/>
          </a:xfrm>
        </p:spPr>
        <p:txBody>
          <a:bodyPr>
            <a:normAutofit fontScale="85000" lnSpcReduction="20000"/>
          </a:bodyPr>
          <a:lstStyle/>
          <a:p>
            <a:endParaRPr lang="fr-FR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fr-FR" sz="3900" b="1" dirty="0">
                <a:solidFill>
                  <a:schemeClr val="accent2">
                    <a:lumMod val="50000"/>
                  </a:schemeClr>
                </a:solidFill>
              </a:rPr>
              <a:t>Bien comprendre </a:t>
            </a:r>
          </a:p>
          <a:p>
            <a:r>
              <a:rPr lang="fr-FR" sz="3900" b="1" dirty="0">
                <a:solidFill>
                  <a:schemeClr val="accent2">
                    <a:lumMod val="50000"/>
                  </a:schemeClr>
                </a:solidFill>
              </a:rPr>
              <a:t>le système d’enseignement supérieur </a:t>
            </a:r>
          </a:p>
          <a:p>
            <a:r>
              <a:rPr lang="fr-FR" sz="3900" b="1" dirty="0">
                <a:solidFill>
                  <a:schemeClr val="accent2">
                    <a:lumMod val="50000"/>
                  </a:schemeClr>
                </a:solidFill>
              </a:rPr>
              <a:t>pour mieux s’orienter</a:t>
            </a:r>
          </a:p>
          <a:p>
            <a:endParaRPr lang="fr-FR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fr-FR" sz="2800" b="1" dirty="0">
                <a:solidFill>
                  <a:schemeClr val="bg2">
                    <a:lumMod val="10000"/>
                  </a:schemeClr>
                </a:solidFill>
              </a:rPr>
              <a:t>Pr. Daniel FILÂTRE</a:t>
            </a:r>
          </a:p>
          <a:p>
            <a:r>
              <a:rPr lang="fr-FR" sz="2100" b="1" dirty="0">
                <a:solidFill>
                  <a:schemeClr val="bg2">
                    <a:lumMod val="10000"/>
                  </a:schemeClr>
                </a:solidFill>
              </a:rPr>
              <a:t>Ancien Recteur d’académie</a:t>
            </a:r>
          </a:p>
          <a:p>
            <a:r>
              <a:rPr lang="fr-FR" sz="2100" b="1" dirty="0">
                <a:solidFill>
                  <a:schemeClr val="bg2">
                    <a:lumMod val="10000"/>
                  </a:schemeClr>
                </a:solidFill>
              </a:rPr>
              <a:t>Président honoraire de l’université de Toulouse 2 – Jean Jaurès</a:t>
            </a:r>
          </a:p>
          <a:p>
            <a:endParaRPr lang="fr-FR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9D6FA2-DD21-4565-944E-3AB27DAE0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577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A831C5-3FC6-32E0-9DCD-9637FFF52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66542"/>
          </a:xfrm>
        </p:spPr>
        <p:txBody>
          <a:bodyPr>
            <a:normAutofit/>
          </a:bodyPr>
          <a:lstStyle/>
          <a:p>
            <a:pPr algn="ctr"/>
            <a:r>
              <a:rPr lang="fr-FR" sz="3100" b="1" dirty="0"/>
              <a:t>QUE TROUVE-T-ON?</a:t>
            </a:r>
            <a:br>
              <a:rPr lang="fr-FR" sz="3100" b="1" dirty="0"/>
            </a:br>
            <a:r>
              <a:rPr lang="fr-FR" sz="3100" b="1" dirty="0"/>
              <a:t>Une liste de formations avec plein de renseignements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30D7C5-0699-4BAF-793C-99E2D6706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4330"/>
            <a:ext cx="10515600" cy="497542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Un exemple. J’écris ma requête : </a:t>
            </a:r>
            <a:r>
              <a:rPr lang="fr-FR" b="1" i="1" dirty="0">
                <a:solidFill>
                  <a:srgbClr val="C00000"/>
                </a:solidFill>
              </a:rPr>
              <a:t>chimie – Clermont Ferrand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EE0D32E-09AC-AAB1-AF2E-47564BA26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10</a:t>
            </a:fld>
            <a:endParaRPr lang="fr-FR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D65F760-DC8F-AFCC-2561-AF187F9E6E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292163"/>
              </p:ext>
            </p:extLst>
          </p:nvPr>
        </p:nvGraphicFramePr>
        <p:xfrm>
          <a:off x="147917" y="2326341"/>
          <a:ext cx="11551024" cy="4252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5512">
                  <a:extLst>
                    <a:ext uri="{9D8B030D-6E8A-4147-A177-3AD203B41FA5}">
                      <a16:colId xmlns:a16="http://schemas.microsoft.com/office/drawing/2014/main" val="3580005335"/>
                    </a:ext>
                  </a:extLst>
                </a:gridCol>
                <a:gridCol w="5775512">
                  <a:extLst>
                    <a:ext uri="{9D8B030D-6E8A-4147-A177-3AD203B41FA5}">
                      <a16:colId xmlns:a16="http://schemas.microsoft.com/office/drawing/2014/main" val="1817912067"/>
                    </a:ext>
                  </a:extLst>
                </a:gridCol>
              </a:tblGrid>
              <a:tr h="870331">
                <a:tc>
                  <a:txBody>
                    <a:bodyPr/>
                    <a:lstStyle/>
                    <a:p>
                      <a:r>
                        <a:rPr lang="fr-FR" sz="16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 tooltip="Université Clermont Auvergne (Clermont-Ferrand - 63) – Licence - Portail Biologie-Chimie– nouvelle fenêtr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Université Clermont Auvergne (Clermont-Ferrand - 63) –  Licence - Portail Biologie-Chimie </a:t>
                      </a:r>
                      <a:endParaRPr lang="fr-FR" sz="1600" u="non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 tooltip="Université Clermont Auvergne (Clermont-Ferrand - 63) – Licence - Portail Mathématiques - Chimie -  Accès Santé (LAS)– nouvelle fenêtr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Université Clermont Auvergne (Clermont-Ferrand - 63) – Licence - Portail Mathématiques - Chimie - Accès Santé (LAS) </a:t>
                      </a:r>
                      <a:endParaRPr lang="fr-FR" sz="1600" u="none" dirty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126536"/>
                  </a:ext>
                </a:extLst>
              </a:tr>
              <a:tr h="9670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1" u="none" strike="noStrike" kern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" tooltip="Université Clermont Auvergne (Clermont-Ferrand - 63) – Licence - Parcours d'Accès Spécifique Santé (PASS) - option Chimie - – nouvelle fenêtr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Université Clermont Auvergne (Clermont-Ferrand - 63) – Licence - Parcours d'Accès Spécifique Santé (PASS) - option Chimie - </a:t>
                      </a:r>
                      <a:endParaRPr lang="fr-FR" sz="1600" u="none" kern="1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 tooltip="La Prépa des INP - Groupe INP Clermont-Ferrand (Aubière - 63) – Formation d'ingénieur Bac + 5 - Bac général– nouvelle fenêtre"/>
                        </a:rPr>
                        <a:t>La Prépa des INP - Groupe INP Clermont-Ferrand (Aubière - 63)  –  Formation d'ingénieur Bac + 5 - Bac général </a:t>
                      </a:r>
                      <a:endParaRPr lang="fr-FR" sz="1600" u="none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424181"/>
                  </a:ext>
                </a:extLst>
              </a:tr>
              <a:tr h="967035">
                <a:tc>
                  <a:txBody>
                    <a:bodyPr/>
                    <a:lstStyle/>
                    <a:p>
                      <a:r>
                        <a:rPr lang="fr-FR" sz="16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Lycée La Fayette (Clermont-Ferrand - 63)  –  BTS - Production - Contrôle industriel et régulation automatique</a:t>
                      </a:r>
                      <a:endParaRPr lang="fr-FR" sz="1600" u="none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1" u="none" strike="noStrike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6" tooltip="Lycée de Mauriac (15) – BTS - Production - Métiers de l'eau– nouvelle fenêtr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Lycée de Mauriac (15)  –  BTS - Production - Métiers de l'eau </a:t>
                      </a:r>
                      <a:endParaRPr lang="fr-FR" sz="1600" u="none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3535979"/>
                  </a:ext>
                </a:extLst>
              </a:tr>
              <a:tr h="685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1" u="none" strike="noStrike" kern="0" dirty="0">
                          <a:solidFill>
                            <a:srgbClr val="0563C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7" tooltip="I.U.T Clermont Auvergne - site d'Aurillac (15) – BUT - Génie biologique parcours sciences de l'environnement et écotechnologies (Statut d'apprenti sur tout ou partie des années, au-delà de la première)– nouvelle fenêtre"/>
                        </a:rPr>
                        <a:t>I.U.T Clermont Auvergne - site d'Aurillac (15)  –  BUT - Génie biologique parcours sciences de l'environnement et écotechnologies</a:t>
                      </a:r>
                      <a:endParaRPr lang="fr-FR" sz="1600" u="none" kern="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 tooltip="I.U.T Clermont Auvergne - site du Puy (Le Puy-en-Velay - 43) – BUT - Chimie (Statut d'apprenti sur tout ou partie des années, au-delà de la première)– nouvelle fenêtre"/>
                        </a:rPr>
                        <a:t>I.U.T Clermont Auvergne - site du Puy (Le Puy-en-Velay - 43) – BUT - Chimie</a:t>
                      </a:r>
                      <a:endParaRPr lang="fr-FR" sz="1600" u="none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434172"/>
                  </a:ext>
                </a:extLst>
              </a:tr>
              <a:tr h="676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1" u="sng" strike="noStrike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9" tooltip="Lycée Blaise Pascal (Clermont-Ferrand - 63) – CPGE - PCSI– nouvelle fenêtr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Lycée Blaise Pascal (Clermont-Ferrand - 63)  –  CPGE - PCSI </a:t>
                      </a:r>
                      <a:endParaRPr lang="fr-FR" sz="1600" u="sng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sz="1600" b="1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LEGTPA Louis Pasteur (Clermont-</a:t>
                      </a:r>
                      <a:r>
                        <a:rPr lang="fr-FR" sz="1600" b="1" u="non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Marmilhat</a:t>
                      </a:r>
                      <a:r>
                        <a:rPr lang="fr-FR" sz="1600" b="1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(Lempdes - 63)  –  CPGE - BCPST</a:t>
                      </a:r>
                      <a:endParaRPr lang="fr-FR" sz="1600" u="none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106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798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4A5C01-DED4-E4C5-1224-2FE3ADFBD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COMPRENDRE TOUS CES NOMS?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5944E8-0F74-0AAE-3B6C-9C5E1B70B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3200" b="1" dirty="0"/>
              <a:t>Je cherche sur le site de l’ONISEP.</a:t>
            </a:r>
          </a:p>
          <a:p>
            <a:pPr marL="0" indent="0">
              <a:buNone/>
            </a:pPr>
            <a:r>
              <a:rPr lang="fr-FR" sz="3200" b="1" dirty="0">
                <a:hlinkClick r:id="rId2"/>
              </a:rPr>
              <a:t>https://www.onisep.fr/</a:t>
            </a:r>
            <a:endParaRPr lang="fr-FR" sz="3200" b="1" dirty="0"/>
          </a:p>
          <a:p>
            <a:pPr marL="0" indent="0">
              <a:buNone/>
            </a:pPr>
            <a:r>
              <a:rPr lang="fr-FR" sz="3200" b="1" dirty="0"/>
              <a:t>Et sur d’autres sites :</a:t>
            </a:r>
          </a:p>
          <a:p>
            <a:endParaRPr lang="fr-FR" sz="3200" dirty="0"/>
          </a:p>
          <a:p>
            <a:r>
              <a:rPr lang="fr-FR" sz="3200" dirty="0">
                <a:hlinkClick r:id="rId3"/>
              </a:rPr>
              <a:t>https://dossier.parcoursup.fr/Candidat/carte</a:t>
            </a:r>
            <a:endParaRPr lang="fr-FR" sz="3200" dirty="0"/>
          </a:p>
          <a:p>
            <a:endParaRPr lang="fr-FR" sz="3200" dirty="0"/>
          </a:p>
          <a:p>
            <a:r>
              <a:rPr lang="fr-FR" sz="3200" dirty="0">
                <a:hlinkClick r:id="rId4"/>
              </a:rPr>
              <a:t>https://www.letudiant.fr/etudes/fiches-diplomes/article/les-differents-diplomes.html</a:t>
            </a:r>
            <a:endParaRPr lang="fr-FR" sz="3200" dirty="0"/>
          </a:p>
          <a:p>
            <a:pPr marL="0" indent="0">
              <a:buNone/>
            </a:pPr>
            <a:endParaRPr lang="fr-FR" sz="3200" b="1" dirty="0"/>
          </a:p>
          <a:p>
            <a:pPr marL="0" indent="0">
              <a:buNone/>
            </a:pPr>
            <a:r>
              <a:rPr lang="fr-FR" sz="3200" b="1" dirty="0"/>
              <a:t>Mais le tableau décrivant le système d’enseignement supérieur est  un peu difficile à comprendre…</a:t>
            </a:r>
          </a:p>
          <a:p>
            <a:pPr marL="0" indent="0">
              <a:buNone/>
            </a:pPr>
            <a:endParaRPr lang="fr-FR" sz="3200" b="1" dirty="0"/>
          </a:p>
          <a:p>
            <a:pPr marL="0" indent="0">
              <a:buNone/>
            </a:pPr>
            <a:r>
              <a:rPr lang="fr-FR" sz="3200" b="1" dirty="0">
                <a:hlinkClick r:id="rId5"/>
              </a:rPr>
              <a:t>https://www.onisep.fr/orientation/l-enseignement-superieur</a:t>
            </a:r>
            <a:r>
              <a:rPr lang="fr-FR" sz="3200" b="1">
                <a:hlinkClick r:id="rId5"/>
              </a:rPr>
              <a:t>/le-schema-des-etudes-apres-le-bac</a:t>
            </a:r>
            <a:endParaRPr lang="fr-FR" sz="3200" b="1"/>
          </a:p>
          <a:p>
            <a:pPr marL="0" indent="0">
              <a:buNone/>
            </a:pPr>
            <a:endParaRPr lang="fr-FR" sz="3200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5E7C5A9-8E19-D02A-F410-7DBD5B83E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084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A49CD5-0B25-CD2D-120A-0CF275BA4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3063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/>
              <a:t>LE SCHEMA DES ETUDES SUPERIEURES (ONISEP)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0A0A7294-BF97-0D7B-2FBA-459665013C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9704" y="1338740"/>
            <a:ext cx="9271404" cy="5182705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9E2994-0CAD-1435-DA1A-D5ECF3C54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38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0E2FFE-2CCB-60E3-AECE-186476727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5015138"/>
          </a:xfrm>
        </p:spPr>
        <p:txBody>
          <a:bodyPr>
            <a:noAutofit/>
          </a:bodyPr>
          <a:lstStyle/>
          <a:p>
            <a:pPr algn="ctr"/>
            <a:r>
              <a:rPr lang="fr-FR" sz="8000" b="1" dirty="0"/>
              <a:t>UNE PAUSE </a:t>
            </a:r>
            <a:br>
              <a:rPr lang="fr-FR" sz="8000" b="1" dirty="0"/>
            </a:br>
            <a:br>
              <a:rPr lang="fr-FR" sz="8000" b="1" dirty="0"/>
            </a:br>
            <a:r>
              <a:rPr lang="fr-FR" sz="8000" b="1" dirty="0"/>
              <a:t>POUR UNE PREMIERE SERIE DE QUESTIONS</a:t>
            </a:r>
            <a:br>
              <a:rPr lang="fr-FR" sz="7200" dirty="0"/>
            </a:br>
            <a:endParaRPr lang="fr-FR" sz="7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0A4873-595E-B395-1EA7-97314B87A01C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838200" y="6176962"/>
            <a:ext cx="10515600" cy="45719"/>
          </a:xfrm>
        </p:spPr>
        <p:txBody>
          <a:bodyPr>
            <a:normAutofit fontScale="250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53D2431-C62C-AEAE-1C07-E82A47AE5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413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8BABE9-F202-84BE-258D-62B9E0587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9157"/>
          </a:xfrm>
        </p:spPr>
        <p:txBody>
          <a:bodyPr>
            <a:normAutofit/>
          </a:bodyPr>
          <a:lstStyle/>
          <a:p>
            <a:r>
              <a:rPr lang="fr-FR" sz="4000" b="1" dirty="0"/>
              <a:t>Pour comprendre ce schéma, </a:t>
            </a:r>
            <a:r>
              <a:rPr lang="fr-FR" sz="4000" b="1"/>
              <a:t>3 CLEFS </a:t>
            </a:r>
            <a:r>
              <a:rPr lang="fr-FR" sz="4000" b="1" dirty="0"/>
              <a:t>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91B72E-B8B1-61AC-E617-9E2F471AD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678403"/>
            <a:ext cx="10515600" cy="4677947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fr-FR" sz="4000" b="1" dirty="0"/>
              <a:t>Quels sont les différents établissements d’enseignement supérieur?</a:t>
            </a:r>
          </a:p>
          <a:p>
            <a:pPr marL="742950" indent="-742950">
              <a:buFont typeface="+mj-lt"/>
              <a:buAutoNum type="arabicPeriod"/>
            </a:pPr>
            <a:endParaRPr lang="fr-FR" sz="4000" b="1" dirty="0"/>
          </a:p>
          <a:p>
            <a:pPr marL="742950" indent="-742950">
              <a:buFont typeface="+mj-lt"/>
              <a:buAutoNum type="arabicPeriod"/>
            </a:pPr>
            <a:r>
              <a:rPr lang="fr-FR" sz="4000" b="1" dirty="0"/>
              <a:t>Quels sont les diplômes et à quels métiers préparent-ils?</a:t>
            </a:r>
          </a:p>
          <a:p>
            <a:pPr marL="742950" indent="-742950">
              <a:buFont typeface="+mj-lt"/>
              <a:buAutoNum type="arabicPeriod"/>
            </a:pPr>
            <a:endParaRPr lang="fr-FR" sz="4000" b="1" dirty="0"/>
          </a:p>
          <a:p>
            <a:pPr marL="742950" indent="-742950">
              <a:buFont typeface="+mj-lt"/>
              <a:buAutoNum type="arabicPeriod"/>
            </a:pPr>
            <a:r>
              <a:rPr lang="fr-FR" sz="4000" b="1" dirty="0"/>
              <a:t>Comment s’organisent les études?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BE637A-F564-4ACC-ED68-42387F69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919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8BABE9-F202-84BE-258D-62B9E0587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14472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1° Clef : </a:t>
            </a:r>
            <a:r>
              <a:rPr lang="fr-FR" sz="4000" b="1" dirty="0">
                <a:solidFill>
                  <a:schemeClr val="accent1">
                    <a:lumMod val="50000"/>
                  </a:schemeClr>
                </a:solidFill>
              </a:rPr>
              <a:t>Quels sont les différents établissements d’enseignement supérieur?</a:t>
            </a:r>
            <a:br>
              <a:rPr lang="fr-FR" sz="4000" b="1" dirty="0"/>
            </a:br>
            <a:endParaRPr lang="fr-FR" sz="4000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91B72E-B8B1-61AC-E617-9E2F471AD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459" y="1678403"/>
            <a:ext cx="10936941" cy="49106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BE637A-F564-4ACC-ED68-42387F69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388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45E87-0385-49B5-9C66-C5E02781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>
            <a:normAutofit fontScale="90000"/>
          </a:bodyPr>
          <a:lstStyle/>
          <a:p>
            <a:pPr marL="742950" indent="-742950" algn="ctr">
              <a:buFont typeface="+mj-lt"/>
              <a:buAutoNum type="arabicPeriod"/>
            </a:pPr>
            <a:r>
              <a:rPr lang="fr-FR" sz="4400" b="1" dirty="0">
                <a:solidFill>
                  <a:schemeClr val="accent1">
                    <a:lumMod val="50000"/>
                  </a:schemeClr>
                </a:solidFill>
              </a:rPr>
              <a:t>Quels sont les différents établissements d’enseignement supérieur?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C16A7170-7E6D-1AA7-C953-ACC37388183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713219"/>
          <a:ext cx="10515600" cy="304300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79557">
                  <a:extLst>
                    <a:ext uri="{9D8B030D-6E8A-4147-A177-3AD203B41FA5}">
                      <a16:colId xmlns:a16="http://schemas.microsoft.com/office/drawing/2014/main" val="865305695"/>
                    </a:ext>
                  </a:extLst>
                </a:gridCol>
                <a:gridCol w="2678243">
                  <a:extLst>
                    <a:ext uri="{9D8B030D-6E8A-4147-A177-3AD203B41FA5}">
                      <a16:colId xmlns:a16="http://schemas.microsoft.com/office/drawing/2014/main" val="209526449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59130107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184406874"/>
                    </a:ext>
                  </a:extLst>
                </a:gridCol>
              </a:tblGrid>
              <a:tr h="3043003"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LES UNIVERSITES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LES GRANDES ECOLES</a:t>
                      </a:r>
                    </a:p>
                    <a:p>
                      <a:pPr algn="ctr"/>
                      <a:endParaRPr lang="fr-FR" sz="32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LES LYCEES</a:t>
                      </a:r>
                    </a:p>
                    <a:p>
                      <a:pPr algn="ctr"/>
                      <a:endParaRPr lang="fr-FR" sz="3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LES AUTRES ECOLES</a:t>
                      </a:r>
                    </a:p>
                    <a:p>
                      <a:pPr algn="ctr"/>
                      <a:endParaRPr lang="fr-FR" sz="3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389426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0F0CBA-2E54-4104-9CFB-7E1C2519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798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10287C-49F1-02D9-34D2-07B93B7EF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LES UNIVERSITES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73AB5F-9FEB-A0D4-F235-9804441E4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17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B3A9C350-AE51-95F8-7BE0-6B9B2881D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115"/>
            <a:ext cx="10515600" cy="4827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- Une place majeure - Une histoire longue - Une organisation singulière.</a:t>
            </a:r>
          </a:p>
          <a:p>
            <a:pPr marL="0" indent="0">
              <a:buNone/>
            </a:pPr>
            <a:r>
              <a:rPr lang="fr-FR" dirty="0"/>
              <a:t>Le plus important à savoir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r>
              <a:rPr lang="fr-FR" dirty="0"/>
              <a:t>La place spécifique de la santé</a:t>
            </a:r>
          </a:p>
          <a:p>
            <a:pPr marL="0" indent="0">
              <a:buNone/>
            </a:pPr>
            <a:r>
              <a:rPr lang="fr-FR" dirty="0"/>
              <a:t>- Une admission selon les capacités d’accueil ou sur dossier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1B2C745-39A0-0EA2-68DB-BC70597B98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497984"/>
              </p:ext>
            </p:extLst>
          </p:nvPr>
        </p:nvGraphicFramePr>
        <p:xfrm>
          <a:off x="1117600" y="2489258"/>
          <a:ext cx="8128000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12001547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9425960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/>
                        <a:t>Des facultés ou UFR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/>
                        <a:t> mais aussi </a:t>
                      </a:r>
                    </a:p>
                    <a:p>
                      <a:r>
                        <a:rPr lang="fr-FR" sz="2800" dirty="0"/>
                        <a:t>des instituts  et des écoles</a:t>
                      </a:r>
                    </a:p>
                    <a:p>
                      <a:r>
                        <a:rPr lang="fr-FR" sz="2800" dirty="0"/>
                        <a:t>(IUT – INSPE – Ecoles d’ingénieurs…)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/>
                        <a:t>Des formations organisées selon les domaines disciplinaires</a:t>
                      </a:r>
                    </a:p>
                    <a:p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42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3537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10287C-49F1-02D9-34D2-07B93B7EF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LES GRANDES ECOLES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73AB5F-9FEB-A0D4-F235-9804441E4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18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B3A9C350-AE51-95F8-7BE0-6B9B2881D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114"/>
            <a:ext cx="10515600" cy="5007235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- Un modèle dual spécifique à la France</a:t>
            </a:r>
          </a:p>
          <a:p>
            <a:pPr marL="0" indent="0">
              <a:buNone/>
            </a:pPr>
            <a:r>
              <a:rPr lang="fr-FR" dirty="0"/>
              <a:t>- Une forte hiérarchie entre ces écoles</a:t>
            </a:r>
          </a:p>
          <a:p>
            <a:pPr marL="0" indent="0">
              <a:buNone/>
            </a:pPr>
            <a:r>
              <a:rPr lang="fr-FR" dirty="0"/>
              <a:t>- Deux grands domaines de débouchés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 Une organisation spécifique</a:t>
            </a:r>
          </a:p>
          <a:p>
            <a:pPr marL="0" indent="0">
              <a:buNone/>
            </a:pPr>
            <a:r>
              <a:rPr lang="fr-FR" dirty="0"/>
              <a:t>- Une admission souvent très sélective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EC3E671-9DC1-3C21-7183-1A3A949DB2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74944"/>
              </p:ext>
            </p:extLst>
          </p:nvPr>
        </p:nvGraphicFramePr>
        <p:xfrm>
          <a:off x="1023471" y="3058160"/>
          <a:ext cx="8128000" cy="13716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44940311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064880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rgbClr val="7030A0"/>
                          </a:solidFill>
                        </a:rPr>
                        <a:t>Les ingénieurs</a:t>
                      </a:r>
                    </a:p>
                    <a:p>
                      <a:pPr algn="ctr"/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rgbClr val="C00000"/>
                          </a:solidFill>
                        </a:rPr>
                        <a:t>La gestion, le commerce et le management</a:t>
                      </a:r>
                    </a:p>
                    <a:p>
                      <a:pPr algn="ctr"/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735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296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10287C-49F1-02D9-34D2-07B93B7EF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LES LYCEES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73AB5F-9FEB-A0D4-F235-9804441E4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19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B3A9C350-AE51-95F8-7BE0-6B9B2881D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115"/>
            <a:ext cx="10515600" cy="48278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Deux types de formations supérieures très différents :</a:t>
            </a:r>
            <a:endParaRPr lang="fr-FR" i="1" dirty="0"/>
          </a:p>
          <a:p>
            <a:endParaRPr lang="fr-FR" i="1" dirty="0"/>
          </a:p>
          <a:p>
            <a:endParaRPr lang="fr-FR" i="1" dirty="0"/>
          </a:p>
          <a:p>
            <a:pPr marL="0" indent="0">
              <a:buNone/>
            </a:pPr>
            <a:endParaRPr lang="fr-FR" i="1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 Un modèle de formation placé entre le secondaire et le supérieur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 Des publics et des modes de sélection très différents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 Des liens étroits avec les universités et avec les Grandes écoles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 Une distribution territoriale très différente :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55807689-E6FA-A5F1-1F55-E6B254EC5E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662892"/>
              </p:ext>
            </p:extLst>
          </p:nvPr>
        </p:nvGraphicFramePr>
        <p:xfrm>
          <a:off x="699246" y="1870075"/>
          <a:ext cx="105156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741963729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7628977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i="1" dirty="0"/>
                        <a:t>Les STS ou Sections de Techniciens supérieurs organisées selon les champs  de métiers</a:t>
                      </a:r>
                    </a:p>
                    <a:p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i="1" dirty="0"/>
                        <a:t>Les CPGE ou Classes Préparatoires aux Grandes Ecoles</a:t>
                      </a:r>
                    </a:p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598431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693699A-6073-24A4-9F15-CF9CB43EE7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572939"/>
              </p:ext>
            </p:extLst>
          </p:nvPr>
        </p:nvGraphicFramePr>
        <p:xfrm>
          <a:off x="578224" y="5573712"/>
          <a:ext cx="10775576" cy="118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387788">
                  <a:extLst>
                    <a:ext uri="{9D8B030D-6E8A-4147-A177-3AD203B41FA5}">
                      <a16:colId xmlns:a16="http://schemas.microsoft.com/office/drawing/2014/main" val="961010588"/>
                    </a:ext>
                  </a:extLst>
                </a:gridCol>
                <a:gridCol w="5387788">
                  <a:extLst>
                    <a:ext uri="{9D8B030D-6E8A-4147-A177-3AD203B41FA5}">
                      <a16:colId xmlns:a16="http://schemas.microsoft.com/office/drawing/2014/main" val="15355883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400" dirty="0"/>
                        <a:t>Des nombreux sites dans chaque région pour les 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Une concentration dans les grandes </a:t>
                      </a:r>
                      <a:r>
                        <a:rPr lang="fr-FR" sz="2400" dirty="0" err="1"/>
                        <a:t>métroploles</a:t>
                      </a:r>
                      <a:r>
                        <a:rPr lang="fr-FR" sz="2400" dirty="0"/>
                        <a:t> et l’IDF pour les CPGE</a:t>
                      </a:r>
                    </a:p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3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543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45E87-0385-49B5-9C66-C5E02781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/>
          <a:lstStyle/>
          <a:p>
            <a:pPr algn="ctr"/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Introduction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613DC8-47D8-43A2-850A-37134750C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9688"/>
            <a:ext cx="10515600" cy="52166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>
                <a:solidFill>
                  <a:schemeClr val="accent5">
                    <a:lumMod val="50000"/>
                  </a:schemeClr>
                </a:solidFill>
              </a:rPr>
              <a:t>Cette conférence s’inscrit dans le travail engagé au sein de votre lycée : le parcours d’orientation vers l’enseignement supérieur.</a:t>
            </a: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3200" b="1" dirty="0">
                <a:solidFill>
                  <a:schemeClr val="accent5">
                    <a:lumMod val="50000"/>
                  </a:schemeClr>
                </a:solidFill>
              </a:rPr>
              <a:t>L’objectif visé est triple</a:t>
            </a: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0F0CBA-2E54-4104-9CFB-7E1C2519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</a:t>
            </a:fld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ED84D48-ACD3-F68E-5DDE-E2B21DF1A62F}"/>
              </a:ext>
            </a:extLst>
          </p:cNvPr>
          <p:cNvSpPr/>
          <p:nvPr/>
        </p:nvSpPr>
        <p:spPr>
          <a:xfrm>
            <a:off x="468407" y="3751729"/>
            <a:ext cx="3310218" cy="263357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Comprendre la démarche liée à </a:t>
            </a:r>
            <a:r>
              <a:rPr lang="fr-FR" sz="2800" b="1" dirty="0" err="1">
                <a:solidFill>
                  <a:schemeClr val="tx1"/>
                </a:solidFill>
              </a:rPr>
              <a:t>ParcourSup</a:t>
            </a:r>
            <a:r>
              <a:rPr lang="fr-FR" sz="2800" b="1" dirty="0">
                <a:solidFill>
                  <a:schemeClr val="tx1"/>
                </a:solidFill>
              </a:rPr>
              <a:t>.</a:t>
            </a:r>
          </a:p>
          <a:p>
            <a:pPr algn="ctr"/>
            <a:endParaRPr lang="fr-F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CD5BFF8A-E5A2-ACC5-8251-C2697B9EB6C8}"/>
              </a:ext>
            </a:extLst>
          </p:cNvPr>
          <p:cNvSpPr/>
          <p:nvPr/>
        </p:nvSpPr>
        <p:spPr>
          <a:xfrm>
            <a:off x="4303059" y="3751728"/>
            <a:ext cx="3603812" cy="263357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Déchiffrer l’organisation de l’enseignement supérieur en France.</a:t>
            </a:r>
          </a:p>
          <a:p>
            <a:pPr algn="ctr"/>
            <a:endParaRPr lang="fr-FR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3CAE83C0-C619-2E9E-9BD3-CE16B80500A1}"/>
              </a:ext>
            </a:extLst>
          </p:cNvPr>
          <p:cNvSpPr/>
          <p:nvPr/>
        </p:nvSpPr>
        <p:spPr>
          <a:xfrm>
            <a:off x="8821271" y="3748019"/>
            <a:ext cx="2837329" cy="2604621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Vous permettre de mieux faire vos vœux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430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10287C-49F1-02D9-34D2-07B93B7EF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LES AUTRES ECOLES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73AB5F-9FEB-A0D4-F235-9804441E4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20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B3A9C350-AE51-95F8-7BE0-6B9B2881D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115"/>
            <a:ext cx="10515600" cy="48278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/>
              <a:t>- Une nébuleuse d’établissements mais deux grands types de statuts :</a:t>
            </a:r>
          </a:p>
          <a:p>
            <a:r>
              <a:rPr lang="fr-FR" b="1" i="1" dirty="0">
                <a:solidFill>
                  <a:schemeClr val="accent1">
                    <a:lumMod val="50000"/>
                  </a:schemeClr>
                </a:solidFill>
              </a:rPr>
              <a:t>Les Ecoles supérieures spécialisées reconnues par le MESR 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dirty="0"/>
              <a:t>Ex : Les écoles d’architecture, les écoles vétérinaires, les IFSI, les EFTS, les Instituts de sciences politiques…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b="1" i="1" dirty="0">
                <a:solidFill>
                  <a:srgbClr val="7030A0"/>
                </a:solidFill>
              </a:rPr>
              <a:t>Les Ecoles supérieures privées </a:t>
            </a:r>
            <a:r>
              <a:rPr lang="fr-FR" dirty="0"/>
              <a:t>avec des statuts, des modèles de formation et des diplômes spécifiques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 Une organisation particulière selon les domaines professionnels ou selon le modèle économique</a:t>
            </a:r>
          </a:p>
          <a:p>
            <a:pPr marL="0" indent="0">
              <a:buNone/>
            </a:pPr>
            <a:r>
              <a:rPr lang="fr-FR" dirty="0"/>
              <a:t>- Une admission plus ou moins sélective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7283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>
            <a:extLst>
              <a:ext uri="{FF2B5EF4-FFF2-40B4-BE49-F238E27FC236}">
                <a16:creationId xmlns:a16="http://schemas.microsoft.com/office/drawing/2014/main" id="{A57F5075-FB4D-41DD-B037-E3F70BBDCF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5340158"/>
              </p:ext>
            </p:extLst>
          </p:nvPr>
        </p:nvGraphicFramePr>
        <p:xfrm>
          <a:off x="1444487" y="755373"/>
          <a:ext cx="8681148" cy="5751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1A7EDB1-D52D-4F9C-990C-9A1A77822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7297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8BABE9-F202-84BE-258D-62B9E0587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14472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2° Clef : Quels sont les diplômes et à quels métiers préparent-ils?</a:t>
            </a:r>
            <a:br>
              <a:rPr lang="fr-FR" sz="4000" b="1" dirty="0"/>
            </a:br>
            <a:endParaRPr lang="fr-FR" sz="4000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91B72E-B8B1-61AC-E617-9E2F471AD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459" y="1678403"/>
            <a:ext cx="10936941" cy="49106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BE637A-F564-4ACC-ED68-42387F69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7075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7C7345-C2BF-12FB-BC04-9EABC73D0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109"/>
          </a:xfrm>
        </p:spPr>
        <p:txBody>
          <a:bodyPr>
            <a:noAutofit/>
          </a:bodyPr>
          <a:lstStyle/>
          <a:p>
            <a:r>
              <a:rPr lang="fr-FR" b="1" dirty="0"/>
              <a:t>Quels types de formation sont accessibles sur </a:t>
            </a:r>
            <a:r>
              <a:rPr lang="fr-FR" b="1" dirty="0" err="1"/>
              <a:t>Parcoursup</a:t>
            </a:r>
            <a:r>
              <a:rPr lang="fr-FR" b="1" dirty="0"/>
              <a:t> ?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9382AD-4CAF-6661-FBF7-B4B374BC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23</a:t>
            </a:fld>
            <a:endParaRPr lang="fr-FR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FBCBDE4A-FB77-7AFA-8215-6A11CF4A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153" y="1559859"/>
            <a:ext cx="11819965" cy="516161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fr-FR" sz="32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fr-FR" sz="32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fr-F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 tooltip="Découvrir l'alternance - site alternance.emploi.gouv.fr (Nouvelle fenêtre)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endParaRPr lang="fr-F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 tooltip="Découvrir l'alternance - site alternance.emploi.gouv.fr (Nouvelle fenêtre)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E66D28E5-58B9-D0D7-F37E-E27E09A85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266212"/>
              </p:ext>
            </p:extLst>
          </p:nvPr>
        </p:nvGraphicFramePr>
        <p:xfrm>
          <a:off x="1425388" y="1835771"/>
          <a:ext cx="9466730" cy="315308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33365">
                  <a:extLst>
                    <a:ext uri="{9D8B030D-6E8A-4147-A177-3AD203B41FA5}">
                      <a16:colId xmlns:a16="http://schemas.microsoft.com/office/drawing/2014/main" val="689228361"/>
                    </a:ext>
                  </a:extLst>
                </a:gridCol>
                <a:gridCol w="4733365">
                  <a:extLst>
                    <a:ext uri="{9D8B030D-6E8A-4147-A177-3AD203B41FA5}">
                      <a16:colId xmlns:a16="http://schemas.microsoft.com/office/drawing/2014/main" val="2281784894"/>
                    </a:ext>
                  </a:extLst>
                </a:gridCol>
              </a:tblGrid>
              <a:tr h="3153087"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Char char="•"/>
                      </a:pPr>
                      <a:endParaRPr lang="fr-FR" sz="3200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fr-FR" sz="3200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Formations sous statut étudiant </a:t>
                      </a:r>
                      <a:r>
                        <a:rPr lang="fr-FR" sz="3200" dirty="0"/>
                        <a:t>: </a:t>
                      </a:r>
                    </a:p>
                    <a:p>
                      <a:pPr marL="0" indent="0">
                        <a:buNone/>
                      </a:pPr>
                      <a:endParaRPr lang="fr-FR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hlinkClick r:id="rId2" tooltip="Découvrir l'alternance - site alternance.emploi.gouv.fr (Nouvelle fenêtre)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endParaRPr lang="fr-F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hlinkClick r:id="rId2" tooltip="Découvrir l'alternance - site alternance.emploi.gouv.fr (Nouvelle fenêtre)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" tooltip="Découvrir l'alternance - site alternance.emploi.gouv.fr (Nouvelle fenêtre)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Formations sous statut apprenti</a:t>
                      </a:r>
                      <a:r>
                        <a:rPr lang="fr-FR" sz="3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fr-FR" sz="3200" dirty="0"/>
                    </a:p>
                    <a:p>
                      <a:endParaRPr lang="fr-F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3032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0859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7C7345-C2BF-12FB-BC04-9EABC73D0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109"/>
          </a:xfrm>
        </p:spPr>
        <p:txBody>
          <a:bodyPr>
            <a:noAutofit/>
          </a:bodyPr>
          <a:lstStyle/>
          <a:p>
            <a:r>
              <a:rPr lang="fr-F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Formations sous statut étudiant </a:t>
            </a:r>
            <a:endParaRPr lang="fr-FR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9382AD-4CAF-6661-FBF7-B4B374BC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24</a:t>
            </a:fld>
            <a:endParaRPr lang="fr-FR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FBCBDE4A-FB77-7AFA-8215-6A11CF4A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153" y="1210234"/>
            <a:ext cx="11819965" cy="5511241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b="1" dirty="0"/>
              <a:t>les différentes licences </a:t>
            </a:r>
            <a:r>
              <a:rPr lang="fr-FR" dirty="0"/>
              <a:t>à l’université dont les parcours spécifiques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CPGE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BTS,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BUT,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DNMADE,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écoles d’architecture, d’ingénieurs, de commerce et de management,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IFSI et autres formations paramédicales,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EFTS,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Instituts d’Etudes Politiques,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Écoles nationales vétérinaires françaises, les formations aux métiers de la culture, de l’animation et du sport, des formations de la Marine, de l’Armée, etc.</a:t>
            </a:r>
          </a:p>
        </p:txBody>
      </p:sp>
    </p:spTree>
    <p:extLst>
      <p:ext uri="{BB962C8B-B14F-4D97-AF65-F5344CB8AC3E}">
        <p14:creationId xmlns:p14="http://schemas.microsoft.com/office/powerpoint/2010/main" val="15010200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7C7345-C2BF-12FB-BC04-9EABC73D0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109"/>
          </a:xfrm>
        </p:spPr>
        <p:txBody>
          <a:bodyPr>
            <a:noAutofit/>
          </a:bodyPr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tooltip="Découvrir l'alternance - site alternance.emploi.gouv.fr (Nouvelle fenêtre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Formations sous statut apprenti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FR" dirty="0"/>
            </a:br>
            <a:endParaRPr lang="fr-FR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9382AD-4CAF-6661-FBF7-B4B374BC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25</a:t>
            </a:fld>
            <a:endParaRPr lang="fr-FR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FBCBDE4A-FB77-7AFA-8215-6A11CF4A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153" y="1559859"/>
            <a:ext cx="11819965" cy="4796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Parfois, ces formations permettent de se former en alternant périodes en Etablissements ou en centre de formation d’apprentis (CFA) et en entreprise.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L’apprentissage est proposé dans différentes formations (BTS, BUT, licence…).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Sur la plate-forme </a:t>
            </a:r>
            <a:r>
              <a:rPr lang="fr-FR" dirty="0" err="1"/>
              <a:t>ParcourSup</a:t>
            </a:r>
            <a:r>
              <a:rPr lang="fr-FR" dirty="0"/>
              <a:t>, la formation indique si elle propose l’alternance et la formation en apprentissage.</a:t>
            </a:r>
          </a:p>
          <a:p>
            <a:pPr marL="0" indent="0">
              <a:buNone/>
            </a:pPr>
            <a:r>
              <a:rPr lang="fr-FR" dirty="0"/>
              <a:t>Parfois, elle ne propose que ce type de statut.</a:t>
            </a:r>
          </a:p>
        </p:txBody>
      </p:sp>
    </p:spTree>
    <p:extLst>
      <p:ext uri="{BB962C8B-B14F-4D97-AF65-F5344CB8AC3E}">
        <p14:creationId xmlns:p14="http://schemas.microsoft.com/office/powerpoint/2010/main" val="33156339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16C31-2113-4387-B089-670EEE91B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9282"/>
            <a:ext cx="10515600" cy="586768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Pour la nature de la filière de formation,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il faut distinguer 7 entrées possibles 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1800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18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1800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None/>
            </a:pP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C43B6F4-80B7-41FC-96EF-F5E1AA39E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514696"/>
            <a:ext cx="10515600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fr-FR" altLang="fr-FR" sz="20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7D28BD32-A661-42F6-BB5D-1B08F998CA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490734"/>
              </p:ext>
            </p:extLst>
          </p:nvPr>
        </p:nvGraphicFramePr>
        <p:xfrm>
          <a:off x="583482" y="2943204"/>
          <a:ext cx="10515600" cy="3020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2105">
                  <a:extLst>
                    <a:ext uri="{9D8B030D-6E8A-4147-A177-3AD203B41FA5}">
                      <a16:colId xmlns:a16="http://schemas.microsoft.com/office/drawing/2014/main" val="1532660870"/>
                    </a:ext>
                  </a:extLst>
                </a:gridCol>
                <a:gridCol w="1640541">
                  <a:extLst>
                    <a:ext uri="{9D8B030D-6E8A-4147-A177-3AD203B41FA5}">
                      <a16:colId xmlns:a16="http://schemas.microsoft.com/office/drawing/2014/main" val="2651321724"/>
                    </a:ext>
                  </a:extLst>
                </a:gridCol>
                <a:gridCol w="1358154">
                  <a:extLst>
                    <a:ext uri="{9D8B030D-6E8A-4147-A177-3AD203B41FA5}">
                      <a16:colId xmlns:a16="http://schemas.microsoft.com/office/drawing/2014/main" val="2714810045"/>
                    </a:ext>
                  </a:extLst>
                </a:gridCol>
                <a:gridCol w="1640540">
                  <a:extLst>
                    <a:ext uri="{9D8B030D-6E8A-4147-A177-3AD203B41FA5}">
                      <a16:colId xmlns:a16="http://schemas.microsoft.com/office/drawing/2014/main" val="1839501382"/>
                    </a:ext>
                  </a:extLst>
                </a:gridCol>
                <a:gridCol w="874059">
                  <a:extLst>
                    <a:ext uri="{9D8B030D-6E8A-4147-A177-3AD203B41FA5}">
                      <a16:colId xmlns:a16="http://schemas.microsoft.com/office/drawing/2014/main" val="1849961494"/>
                    </a:ext>
                  </a:extLst>
                </a:gridCol>
                <a:gridCol w="1237130">
                  <a:extLst>
                    <a:ext uri="{9D8B030D-6E8A-4147-A177-3AD203B41FA5}">
                      <a16:colId xmlns:a16="http://schemas.microsoft.com/office/drawing/2014/main" val="2584394542"/>
                    </a:ext>
                  </a:extLst>
                </a:gridCol>
                <a:gridCol w="1323071">
                  <a:extLst>
                    <a:ext uri="{9D8B030D-6E8A-4147-A177-3AD203B41FA5}">
                      <a16:colId xmlns:a16="http://schemas.microsoft.com/office/drawing/2014/main" val="154430091"/>
                    </a:ext>
                  </a:extLst>
                </a:gridCol>
              </a:tblGrid>
              <a:tr h="3020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Filières LMD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Licence – Master - Doctorat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Formations Professions de santé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Formations BUT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Formations d’ingénieurs 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STS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CPGE et prépa intégrées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Autres formations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6607838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61AD706-FB0F-4AE6-86AC-291264CDE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26</a:t>
            </a:fld>
            <a:endParaRPr lang="fr-FR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8C04B382-B2D5-7721-B082-B9164383895C}"/>
              </a:ext>
            </a:extLst>
          </p:cNvPr>
          <p:cNvCxnSpPr>
            <a:cxnSpLocks/>
          </p:cNvCxnSpPr>
          <p:nvPr/>
        </p:nvCxnSpPr>
        <p:spPr>
          <a:xfrm flipH="1">
            <a:off x="5841282" y="1566848"/>
            <a:ext cx="254718" cy="11630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1751658-F52F-612E-7CEB-9B9C38C9B14E}"/>
              </a:ext>
            </a:extLst>
          </p:cNvPr>
          <p:cNvCxnSpPr>
            <a:cxnSpLocks/>
          </p:cNvCxnSpPr>
          <p:nvPr/>
        </p:nvCxnSpPr>
        <p:spPr>
          <a:xfrm flipH="1">
            <a:off x="2164976" y="1598224"/>
            <a:ext cx="3931024" cy="11316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23D1BA3B-B80D-A0A5-EB74-E8206548A4E0}"/>
              </a:ext>
            </a:extLst>
          </p:cNvPr>
          <p:cNvCxnSpPr>
            <a:cxnSpLocks/>
          </p:cNvCxnSpPr>
          <p:nvPr/>
        </p:nvCxnSpPr>
        <p:spPr>
          <a:xfrm>
            <a:off x="6096000" y="1598224"/>
            <a:ext cx="3931024" cy="11630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B8882A7D-A4C0-C848-4B26-4CD461206DCA}"/>
              </a:ext>
            </a:extLst>
          </p:cNvPr>
          <p:cNvCxnSpPr>
            <a:cxnSpLocks/>
          </p:cNvCxnSpPr>
          <p:nvPr/>
        </p:nvCxnSpPr>
        <p:spPr>
          <a:xfrm flipH="1">
            <a:off x="4130488" y="1598224"/>
            <a:ext cx="1965512" cy="11943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7BAD91A8-DA1C-DA13-9F78-56AD5BECF404}"/>
              </a:ext>
            </a:extLst>
          </p:cNvPr>
          <p:cNvCxnSpPr>
            <a:cxnSpLocks/>
          </p:cNvCxnSpPr>
          <p:nvPr/>
        </p:nvCxnSpPr>
        <p:spPr>
          <a:xfrm>
            <a:off x="6096000" y="1598224"/>
            <a:ext cx="883024" cy="12257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70F4A292-4857-7C31-B5DB-79C5841E7653}"/>
              </a:ext>
            </a:extLst>
          </p:cNvPr>
          <p:cNvCxnSpPr>
            <a:cxnSpLocks/>
          </p:cNvCxnSpPr>
          <p:nvPr/>
        </p:nvCxnSpPr>
        <p:spPr>
          <a:xfrm>
            <a:off x="6080312" y="1598224"/>
            <a:ext cx="1973355" cy="12257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47ACC06B-57B3-F3E8-0E86-E74ACC072D44}"/>
              </a:ext>
            </a:extLst>
          </p:cNvPr>
          <p:cNvCxnSpPr>
            <a:cxnSpLocks/>
          </p:cNvCxnSpPr>
          <p:nvPr/>
        </p:nvCxnSpPr>
        <p:spPr>
          <a:xfrm>
            <a:off x="5968641" y="1598224"/>
            <a:ext cx="2897819" cy="11630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0187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5BADFE-B486-B1B5-A160-BBA9C41AA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 ZOOM sur le schéma des formations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B80E7812-088C-9886-E308-603C8E6FA0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455" y="1690688"/>
            <a:ext cx="12057089" cy="4319301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E850C8-2CA8-7FC8-F688-D77932471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5742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81F09E-7448-4CDD-BDF8-2DB07E424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Une double lecture : </a:t>
            </a:r>
            <a:br>
              <a:rPr lang="fr-FR" b="1" dirty="0"/>
            </a:br>
            <a:r>
              <a:rPr lang="fr-FR" b="1" dirty="0"/>
              <a:t>par niveaux et par types de formation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5D73EA29-06F7-27E7-81D4-C66B446AD8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1898175"/>
              </p:ext>
            </p:extLst>
          </p:nvPr>
        </p:nvGraphicFramePr>
        <p:xfrm>
          <a:off x="1034320" y="2008681"/>
          <a:ext cx="9743607" cy="49091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1337">
                  <a:extLst>
                    <a:ext uri="{9D8B030D-6E8A-4147-A177-3AD203B41FA5}">
                      <a16:colId xmlns:a16="http://schemas.microsoft.com/office/drawing/2014/main" val="1183470923"/>
                    </a:ext>
                  </a:extLst>
                </a:gridCol>
                <a:gridCol w="1401307">
                  <a:extLst>
                    <a:ext uri="{9D8B030D-6E8A-4147-A177-3AD203B41FA5}">
                      <a16:colId xmlns:a16="http://schemas.microsoft.com/office/drawing/2014/main" val="3823500760"/>
                    </a:ext>
                  </a:extLst>
                </a:gridCol>
                <a:gridCol w="1244226">
                  <a:extLst>
                    <a:ext uri="{9D8B030D-6E8A-4147-A177-3AD203B41FA5}">
                      <a16:colId xmlns:a16="http://schemas.microsoft.com/office/drawing/2014/main" val="3421527509"/>
                    </a:ext>
                  </a:extLst>
                </a:gridCol>
                <a:gridCol w="872427">
                  <a:extLst>
                    <a:ext uri="{9D8B030D-6E8A-4147-A177-3AD203B41FA5}">
                      <a16:colId xmlns:a16="http://schemas.microsoft.com/office/drawing/2014/main" val="2453614358"/>
                    </a:ext>
                  </a:extLst>
                </a:gridCol>
                <a:gridCol w="884858">
                  <a:extLst>
                    <a:ext uri="{9D8B030D-6E8A-4147-A177-3AD203B41FA5}">
                      <a16:colId xmlns:a16="http://schemas.microsoft.com/office/drawing/2014/main" val="2303143014"/>
                    </a:ext>
                  </a:extLst>
                </a:gridCol>
                <a:gridCol w="1516576">
                  <a:extLst>
                    <a:ext uri="{9D8B030D-6E8A-4147-A177-3AD203B41FA5}">
                      <a16:colId xmlns:a16="http://schemas.microsoft.com/office/drawing/2014/main" val="2535058598"/>
                    </a:ext>
                  </a:extLst>
                </a:gridCol>
                <a:gridCol w="1413738">
                  <a:extLst>
                    <a:ext uri="{9D8B030D-6E8A-4147-A177-3AD203B41FA5}">
                      <a16:colId xmlns:a16="http://schemas.microsoft.com/office/drawing/2014/main" val="1126532871"/>
                    </a:ext>
                  </a:extLst>
                </a:gridCol>
                <a:gridCol w="1669138">
                  <a:extLst>
                    <a:ext uri="{9D8B030D-6E8A-4147-A177-3AD203B41FA5}">
                      <a16:colId xmlns:a16="http://schemas.microsoft.com/office/drawing/2014/main" val="1728346189"/>
                    </a:ext>
                  </a:extLst>
                </a:gridCol>
              </a:tblGrid>
              <a:tr h="7445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 +8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Doctorat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kern="0" dirty="0">
                          <a:effectLst/>
                        </a:rPr>
                        <a:t> </a:t>
                      </a:r>
                      <a:r>
                        <a:rPr lang="fr-FR" sz="1600" b="1" i="1" kern="0" dirty="0">
                          <a:effectLst/>
                        </a:rPr>
                        <a:t>Autres diplômes spécifiques</a:t>
                      </a:r>
                      <a:endParaRPr lang="fr-FR" sz="1600" b="1" i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360976"/>
                  </a:ext>
                </a:extLst>
              </a:tr>
              <a:tr h="11252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 +5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Master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Diplôme Ingénieur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MBA et mastère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 : </a:t>
                      </a:r>
                      <a:r>
                        <a:rPr lang="fr-FR" sz="1800" b="1" i="1" kern="0" dirty="0">
                          <a:effectLst/>
                        </a:rPr>
                        <a:t>Diplôme d’Etat d'</a:t>
                      </a:r>
                      <a:endParaRPr lang="fr-FR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4216030"/>
                  </a:ext>
                </a:extLst>
              </a:tr>
              <a:tr h="7445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 +4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3815554"/>
                  </a:ext>
                </a:extLst>
              </a:tr>
              <a:tr h="11252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 +3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Licence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Licence pro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BUT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 dirty="0">
                          <a:effectLst/>
                        </a:rPr>
                        <a:t> </a:t>
                      </a:r>
                      <a:endParaRPr lang="fr-FR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Bachelor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 dirty="0">
                          <a:effectLst/>
                        </a:rPr>
                        <a:t>Ex : </a:t>
                      </a:r>
                      <a:r>
                        <a:rPr lang="fr-FR" sz="1800" b="1" i="1" kern="0" dirty="0">
                          <a:effectLst/>
                        </a:rPr>
                        <a:t>Diplôme d’Etat d’infirmier</a:t>
                      </a:r>
                      <a:endParaRPr lang="fr-FR" sz="1800" b="1" i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3304113"/>
                  </a:ext>
                </a:extLst>
              </a:tr>
              <a:tr h="7445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 +2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 dirty="0">
                          <a:effectLst/>
                        </a:rPr>
                        <a:t> DEUST</a:t>
                      </a:r>
                      <a:endParaRPr lang="fr-FR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BTS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 dirty="0">
                          <a:effectLst/>
                        </a:rPr>
                        <a:t> </a:t>
                      </a:r>
                      <a:endParaRPr lang="fr-FR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1486712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AD5590-7C59-9655-15BB-C413051F1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9828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542715-82FC-EC96-596C-A9ABFC85D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LES DIPLÔMES  CORRESPONDENT A DES  CERTIFICATIONS PROFESSIONNELLES? 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1E9DFB-8989-1E4A-183D-009D9FDB7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9176"/>
            <a:ext cx="10515600" cy="4697787"/>
          </a:xfrm>
        </p:spPr>
        <p:txBody>
          <a:bodyPr>
            <a:normAutofit/>
          </a:bodyPr>
          <a:lstStyle/>
          <a:p>
            <a:r>
              <a:rPr lang="fr-FR" dirty="0"/>
              <a:t>Depuis 2019, les certifications professionnelles sont classées selon une nouvelle nomenclature de niveaux des diplômes: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65F8FF-9E59-5839-A387-5098114BD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29</a:t>
            </a:fld>
            <a:endParaRPr lang="fr-FR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16E635B6-A066-DDDD-6773-1F8670019E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244151"/>
              </p:ext>
            </p:extLst>
          </p:nvPr>
        </p:nvGraphicFramePr>
        <p:xfrm>
          <a:off x="1277471" y="2326341"/>
          <a:ext cx="9466729" cy="4432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5619">
                  <a:extLst>
                    <a:ext uri="{9D8B030D-6E8A-4147-A177-3AD203B41FA5}">
                      <a16:colId xmlns:a16="http://schemas.microsoft.com/office/drawing/2014/main" val="1628523650"/>
                    </a:ext>
                  </a:extLst>
                </a:gridCol>
                <a:gridCol w="3555898">
                  <a:extLst>
                    <a:ext uri="{9D8B030D-6E8A-4147-A177-3AD203B41FA5}">
                      <a16:colId xmlns:a16="http://schemas.microsoft.com/office/drawing/2014/main" val="2027961593"/>
                    </a:ext>
                  </a:extLst>
                </a:gridCol>
                <a:gridCol w="4435212">
                  <a:extLst>
                    <a:ext uri="{9D8B030D-6E8A-4147-A177-3AD203B41FA5}">
                      <a16:colId xmlns:a16="http://schemas.microsoft.com/office/drawing/2014/main" val="3949249940"/>
                    </a:ext>
                  </a:extLst>
                </a:gridCol>
              </a:tblGrid>
              <a:tr h="3100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 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 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 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8444134"/>
                  </a:ext>
                </a:extLst>
              </a:tr>
              <a:tr h="342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Niveau 3 : 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Diplômes de niveau CAP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 dirty="0">
                          <a:effectLst/>
                        </a:rPr>
                        <a:t>CAP Mention complémentaire, BEP…</a:t>
                      </a:r>
                      <a:endParaRPr lang="fr-FR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528814"/>
                  </a:ext>
                </a:extLst>
              </a:tr>
              <a:tr h="8594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Niveau 4 :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 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Diplômes de niveau bac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 dirty="0">
                          <a:effectLst/>
                        </a:rPr>
                        <a:t>BAC, BP, etc.</a:t>
                      </a:r>
                      <a:endParaRPr lang="fr-FR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2966939"/>
                  </a:ext>
                </a:extLst>
              </a:tr>
              <a:tr h="8594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Niveau 5 :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 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Diplômes de niveau bac+2 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BTS ou DEUST ou DUT par exemple.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1110630"/>
                  </a:ext>
                </a:extLst>
              </a:tr>
              <a:tr h="342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Niveau 6 :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Diplômes de niveau bac+3 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Licence, licence professionnelle, BUT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1209462"/>
                  </a:ext>
                </a:extLst>
              </a:tr>
              <a:tr h="8594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Niveau 7 :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 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Diplômes de niveau bac+5 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Master, Diplôme d’ingénieur, etc.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2397823"/>
                  </a:ext>
                </a:extLst>
              </a:tr>
              <a:tr h="8594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Niveau 8 :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 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>
                          <a:effectLst/>
                        </a:rPr>
                        <a:t>Diplômes de niveau bac + 8 </a:t>
                      </a:r>
                      <a:endParaRPr lang="fr-FR" sz="18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b="1" kern="100" dirty="0">
                          <a:effectLst/>
                        </a:rPr>
                        <a:t>Doctorat, HDR …</a:t>
                      </a:r>
                      <a:endParaRPr lang="fr-FR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94738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3401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45E87-0385-49B5-9C66-C5E02781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50000"/>
                  </a:schemeClr>
                </a:solidFill>
              </a:rPr>
              <a:t>1° Point : Parlons d’abord de l’orientation: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613DC8-47D8-43A2-850A-37134750C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9688"/>
            <a:ext cx="10515600" cy="52166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>
                <a:solidFill>
                  <a:schemeClr val="accent5">
                    <a:lumMod val="50000"/>
                  </a:schemeClr>
                </a:solidFill>
              </a:rPr>
              <a:t>L’orientation vers l’enseignement supérieur s’opère autour de trois acteurs avec pour chacun, un rôle, un positionnement, une responsabilité :</a:t>
            </a: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0F0CBA-2E54-4104-9CFB-7E1C2519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</a:t>
            </a:fld>
            <a:endParaRPr lang="fr-FR"/>
          </a:p>
        </p:txBody>
      </p:sp>
      <p:sp>
        <p:nvSpPr>
          <p:cNvPr id="7" name="Zone de texte 1">
            <a:extLst>
              <a:ext uri="{FF2B5EF4-FFF2-40B4-BE49-F238E27FC236}">
                <a16:creationId xmlns:a16="http://schemas.microsoft.com/office/drawing/2014/main" id="{1B69F49A-DD68-DCE0-A709-CEC993B8E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282" y="4803912"/>
            <a:ext cx="1828800" cy="914400"/>
          </a:xfrm>
          <a:prstGeom prst="rect">
            <a:avLst/>
          </a:prstGeom>
          <a:solidFill>
            <a:srgbClr val="FFFFFF"/>
          </a:solidFill>
          <a:ln w="12700">
            <a:solidFill>
              <a:srgbClr val="4472C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L’élève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1">
            <a:extLst>
              <a:ext uri="{FF2B5EF4-FFF2-40B4-BE49-F238E27FC236}">
                <a16:creationId xmlns:a16="http://schemas.microsoft.com/office/drawing/2014/main" id="{FEBD0F81-1042-7A7C-25CF-F3E073B19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3178175"/>
            <a:ext cx="2604854" cy="1326590"/>
          </a:xfrm>
          <a:prstGeom prst="rect">
            <a:avLst/>
          </a:prstGeom>
          <a:solidFill>
            <a:srgbClr val="FFFFFF"/>
          </a:solidFill>
          <a:ln w="12700">
            <a:solidFill>
              <a:srgbClr val="4472C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L’établissement scolaire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0C5358B6-A54D-2F23-DF76-E73D58EF2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8196" y="3041067"/>
            <a:ext cx="3310404" cy="1920897"/>
          </a:xfrm>
          <a:prstGeom prst="rect">
            <a:avLst/>
          </a:prstGeom>
          <a:solidFill>
            <a:srgbClr val="FFFFFF"/>
          </a:solidFill>
          <a:ln w="12700">
            <a:solidFill>
              <a:srgbClr val="4472C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L’établissement d’enseignement supérieur.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8B1E92C-A7BF-A6BC-523B-54C54D76F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77458141-1E67-DD71-1807-4C8EB0F91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EB437B9A-C876-24F8-EFB7-A5137EC58EED}"/>
              </a:ext>
            </a:extLst>
          </p:cNvPr>
          <p:cNvCxnSpPr>
            <a:cxnSpLocks/>
          </p:cNvCxnSpPr>
          <p:nvPr/>
        </p:nvCxnSpPr>
        <p:spPr>
          <a:xfrm>
            <a:off x="3843805" y="3748019"/>
            <a:ext cx="4332007" cy="343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0FF560E-EBAB-2F1F-144D-7C9EF791B47B}"/>
              </a:ext>
            </a:extLst>
          </p:cNvPr>
          <p:cNvCxnSpPr>
            <a:cxnSpLocks/>
          </p:cNvCxnSpPr>
          <p:nvPr/>
        </p:nvCxnSpPr>
        <p:spPr>
          <a:xfrm flipV="1">
            <a:off x="6177289" y="3937162"/>
            <a:ext cx="2170907" cy="7762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07F20B15-2AA1-10BA-3101-40F4F86A6C26}"/>
              </a:ext>
            </a:extLst>
          </p:cNvPr>
          <p:cNvCxnSpPr>
            <a:cxnSpLocks/>
          </p:cNvCxnSpPr>
          <p:nvPr/>
        </p:nvCxnSpPr>
        <p:spPr>
          <a:xfrm>
            <a:off x="3825991" y="3937162"/>
            <a:ext cx="1686696" cy="7762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7711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8BABE9-F202-84BE-258D-62B9E0587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14472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3° Clef : Comment s’organisent les études ?</a:t>
            </a:r>
            <a:br>
              <a:rPr lang="fr-FR" sz="4000" b="1" dirty="0"/>
            </a:br>
            <a:endParaRPr lang="fr-FR" sz="4000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91B72E-B8B1-61AC-E617-9E2F471AD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459" y="1678403"/>
            <a:ext cx="10936941" cy="49106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BE637A-F564-4ACC-ED68-42387F69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028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4DD9B7-1E0C-8D05-0128-F8F27BB44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b="1" dirty="0"/>
              <a:t>LES FORMATIONS SUPERIEURES S’ORGANISENT PROGRESSIVEMENT SUR LE MÊME MODELE dit LMD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017E34E0-EFC1-8964-AD56-CBC7AC0A71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7337599"/>
              </p:ext>
            </p:extLst>
          </p:nvPr>
        </p:nvGraphicFramePr>
        <p:xfrm>
          <a:off x="739587" y="1690688"/>
          <a:ext cx="10515598" cy="5748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4426">
                  <a:extLst>
                    <a:ext uri="{9D8B030D-6E8A-4147-A177-3AD203B41FA5}">
                      <a16:colId xmlns:a16="http://schemas.microsoft.com/office/drawing/2014/main" val="4192468840"/>
                    </a:ext>
                  </a:extLst>
                </a:gridCol>
                <a:gridCol w="3505586">
                  <a:extLst>
                    <a:ext uri="{9D8B030D-6E8A-4147-A177-3AD203B41FA5}">
                      <a16:colId xmlns:a16="http://schemas.microsoft.com/office/drawing/2014/main" val="2853202161"/>
                    </a:ext>
                  </a:extLst>
                </a:gridCol>
                <a:gridCol w="3505586">
                  <a:extLst>
                    <a:ext uri="{9D8B030D-6E8A-4147-A177-3AD203B41FA5}">
                      <a16:colId xmlns:a16="http://schemas.microsoft.com/office/drawing/2014/main" val="1832180737"/>
                    </a:ext>
                  </a:extLst>
                </a:gridCol>
              </a:tblGrid>
              <a:tr h="21881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MODULARITE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Les enseignements sont organisés en UE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 </a:t>
                      </a:r>
                      <a:endParaRPr lang="fr-FR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PROGRESSIVITE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0" dirty="0">
                          <a:effectLst/>
                        </a:rPr>
                        <a:t>Parcours types et Spécialisation Progressive</a:t>
                      </a:r>
                      <a:endParaRPr lang="fr-FR" sz="2000" kern="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 </a:t>
                      </a:r>
                      <a:endParaRPr lang="fr-FR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SEMESTRIALISATION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00" dirty="0">
                          <a:effectLst/>
                        </a:rPr>
                        <a:t>Les enseignements sont organisés en semestres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7958820"/>
                  </a:ext>
                </a:extLst>
              </a:tr>
              <a:tr h="15378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CAPITALISATION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UE ou modules sont acquis définitivement.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0" dirty="0">
                          <a:effectLst/>
                        </a:rPr>
                        <a:t>APPROCHE PAR COMPETENCES</a:t>
                      </a:r>
                      <a:endParaRPr lang="fr-FR" sz="2000" kern="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kern="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 </a:t>
                      </a:r>
                      <a:endParaRPr lang="fr-FR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 SOUTIEN A LA MOBILITE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 : programme ERASMUS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971783"/>
                  </a:ext>
                </a:extLst>
              </a:tr>
              <a:tr h="12779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0" dirty="0">
                          <a:effectLst/>
                        </a:rPr>
                        <a:t>ECTS ou crédits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0" dirty="0">
                          <a:effectLst/>
                        </a:rPr>
                        <a:t>Une licence = 180 ECTS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/>
                        <a:t>(</a:t>
                      </a:r>
                      <a:r>
                        <a:rPr lang="en-US" sz="1600" b="1" i="1" dirty="0"/>
                        <a:t>European Credit Transfer and Accumulation System)</a:t>
                      </a:r>
                      <a:endParaRPr lang="fr-FR" sz="1600" kern="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APPUI SUR LA RECHERCHE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(Programmes scientifiques et méthodologies)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PROFESSIONNALISATION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Supplément au diplôme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effectLst/>
                        </a:rPr>
                        <a:t>Fiche RBCP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4899978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0711AD7-2FD6-45E8-54D5-DC01E9FC6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1452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AD2DD6-39AB-DADF-CA94-7AD0A4FE4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 exemple : l’organisation d’une formation en licence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75F849-B33B-8F08-35A4-B954F8322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https://www.uca.fr/licence-langues-etrangeres-appliquees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 ou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hlinkClick r:id="rId3"/>
              </a:rPr>
              <a:t>https://www.uca.fr/licence-sciences-de-la-vie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D76E95C-F86E-5C19-672F-A4EA2C82B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4210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40D0A5-9EA8-F2E0-4975-30A31E55B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Un modèle d’organisation (UCA – Portail MB)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F5C38773-DC50-318F-697A-404A3592CB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452281"/>
            <a:ext cx="10811435" cy="5040593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E7DC0B-1F84-DDB1-FD77-D44BC8360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91894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673253-43AA-AC57-E208-36258165A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ENTRE LES FORMATIONS SUPERIEURES, </a:t>
            </a:r>
            <a:br>
              <a:rPr lang="fr-FR" b="1" dirty="0"/>
            </a:br>
            <a:r>
              <a:rPr lang="fr-FR" b="1" dirty="0"/>
              <a:t>IL EXISTE DES PASSERELLES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E5AE95AD-1516-49D6-582A-C1678DD495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9382" y="1825625"/>
            <a:ext cx="7653236" cy="4351338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486722F-074B-8F40-F9D1-D2539EB73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1209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45E87-0385-49B5-9C66-C5E02781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7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TROIS CONSEILS POUR TERMINER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613DC8-47D8-43A2-850A-37134750C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424"/>
            <a:ext cx="10515600" cy="5457450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4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ALLER SUR LA PLATE-FORME PARCOURSUP ET SUR D’AUTRES SITES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400" b="1" kern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400" b="1" kern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NE RESTEZ PAS SEULS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800" b="1" kern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800" b="1" kern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SOYEZ ACTIFS ET RESTEZ CONFIANTS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endParaRPr lang="fr-FR" sz="18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0F0CBA-2E54-4104-9CFB-7E1C2519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8390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6B0AC-5729-A1D1-0E02-58369BBAC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F3F189-200C-9375-57C7-F4617946A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7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TROIS CONSEILS POUR TERMINER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1A13EC-92D6-3709-65F1-B71464EA4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424"/>
            <a:ext cx="10515600" cy="5457450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4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ALLER SUR LA PLATE-FORME PARCOURSUP et sur d’autres sites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Cherchez des renseignements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Fouillez et analyser toutes les données fournies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 vous lassez pas de rechercher.</a:t>
            </a: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B904E5-07F8-C330-F0FD-CFAF1DDCC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5757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8710C-619F-B703-9A75-4876A73B98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BD8435-3F30-CB49-C62B-9992B161C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7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TROIS CONSEILS POUR TERMINER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D05587-709F-91AB-130D-12432E49D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424"/>
            <a:ext cx="10515600" cy="5457450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400" b="1" kern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NE RESTEZ PAS SEULS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000" b="1" kern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Discutez avec vos professeurs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000" b="1" kern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Parlez avec votre entourage</a:t>
            </a:r>
            <a:endParaRPr lang="fr-FR" sz="4000" b="1" kern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000" b="1" kern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Faites équipe pour discuter, confronter, partager vos expériences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18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2C9D66B-9DEC-61FE-6644-6A0DF9F46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25212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F0D85-30B3-0F37-A904-46503BB4F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0B2A2A-F9E9-5E08-CCA4-CD3DA55F7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7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TROIS CONSEILS POUR TERMINER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8C6716-2C59-9308-7597-ECCBD6ACF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424"/>
            <a:ext cx="10515600" cy="5457450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800" b="1" kern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SOYEZ ACTIFS ET RESTEZ CONFIANTS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r>
              <a:rPr lang="fr-FR" sz="3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93,5 % des bacheliers ayant formulé des vœux ont reçu au moins une proposition d’admission en 2023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r>
              <a:rPr lang="fr-FR" sz="3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taux d’admis indiqués sur la plateforme doivent vous rassurer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r>
              <a:rPr lang="fr-FR" sz="3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Faites suffisamment de vœux et des vœux sérieux, bien sûr!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endParaRPr lang="fr-FR" sz="18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4A641D5-5CD3-1B00-0FE5-6F3D3624C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8059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7DA4A5-FDD7-44D5-A15C-AECE56E1C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70701"/>
          </a:xfrm>
        </p:spPr>
        <p:txBody>
          <a:bodyPr/>
          <a:lstStyle/>
          <a:p>
            <a:pPr algn="ctr"/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Je vous remercie pour votre attention.</a:t>
            </a:r>
            <a:br>
              <a:rPr lang="fr-FR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fr-FR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Et suis prêt à répondre à </a:t>
            </a:r>
            <a:r>
              <a:rPr lang="fr-FR" b="1">
                <a:solidFill>
                  <a:schemeClr val="accent5">
                    <a:lumMod val="50000"/>
                  </a:schemeClr>
                </a:solidFill>
              </a:rPr>
              <a:t>vos questions…</a:t>
            </a:r>
            <a:endParaRPr lang="fr-FR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96E051D-01A0-41CF-93CA-FCDF5298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10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0E914C-A34A-C5D3-AC09-9EBF372F3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L’ELEVE : UN RÔLE ABSOLUMENT MAJEUR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01922F-07E2-E8A6-9326-31B5DFDDA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doit être l’acteur de son orientation.</a:t>
            </a:r>
          </a:p>
          <a:p>
            <a:r>
              <a:rPr lang="fr-FR" dirty="0"/>
              <a:t>s’appuie sur son environnement familial et sur ses autres soutiens</a:t>
            </a:r>
          </a:p>
          <a:p>
            <a:r>
              <a:rPr lang="fr-FR" dirty="0"/>
              <a:t>doit progressivement connaître  à la fois 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F92607-482D-3425-4545-B80FC4545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4</a:t>
            </a:fld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84798F5-D4B9-F325-4637-536CFD07AD48}"/>
              </a:ext>
            </a:extLst>
          </p:cNvPr>
          <p:cNvSpPr/>
          <p:nvPr/>
        </p:nvSpPr>
        <p:spPr>
          <a:xfrm>
            <a:off x="215152" y="4114799"/>
            <a:ext cx="2420473" cy="206216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/>
              <a:t>La ou les professions souhaitées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D54694E9-4DE6-C97C-CA1D-A5AA9EE5E1A7}"/>
              </a:ext>
            </a:extLst>
          </p:cNvPr>
          <p:cNvSpPr/>
          <p:nvPr/>
        </p:nvSpPr>
        <p:spPr>
          <a:xfrm>
            <a:off x="3191433" y="4101353"/>
            <a:ext cx="2420473" cy="207561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/>
              <a:t>Le domaine disciplinaire  d’études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D2B6395-8713-B729-2AF6-867B7DD78C7E}"/>
              </a:ext>
            </a:extLst>
          </p:cNvPr>
          <p:cNvSpPr/>
          <p:nvPr/>
        </p:nvSpPr>
        <p:spPr>
          <a:xfrm>
            <a:off x="6306670" y="4101353"/>
            <a:ext cx="2303930" cy="207561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/>
              <a:t>La durée et le type  de formation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2536DA95-E0C8-7EEF-6E17-E8BCC88C5867}"/>
              </a:ext>
            </a:extLst>
          </p:cNvPr>
          <p:cNvSpPr/>
          <p:nvPr/>
        </p:nvSpPr>
        <p:spPr>
          <a:xfrm>
            <a:off x="9031940" y="4101353"/>
            <a:ext cx="2263588" cy="20756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/>
              <a:t>Les conditions d’études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2345AC87-0E57-5194-6381-6D20672865E0}"/>
              </a:ext>
            </a:extLst>
          </p:cNvPr>
          <p:cNvCxnSpPr>
            <a:cxnSpLocks/>
          </p:cNvCxnSpPr>
          <p:nvPr/>
        </p:nvCxnSpPr>
        <p:spPr>
          <a:xfrm>
            <a:off x="5921188" y="3523129"/>
            <a:ext cx="3774141" cy="73958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76280341-C9B6-D29B-7E1F-F9C9D5F578F6}"/>
              </a:ext>
            </a:extLst>
          </p:cNvPr>
          <p:cNvCxnSpPr>
            <a:cxnSpLocks/>
          </p:cNvCxnSpPr>
          <p:nvPr/>
        </p:nvCxnSpPr>
        <p:spPr>
          <a:xfrm flipH="1">
            <a:off x="1954305" y="3523129"/>
            <a:ext cx="4011708" cy="73958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85176FC8-686F-DC46-4DBE-65ED4A6741F2}"/>
              </a:ext>
            </a:extLst>
          </p:cNvPr>
          <p:cNvCxnSpPr>
            <a:cxnSpLocks/>
          </p:cNvCxnSpPr>
          <p:nvPr/>
        </p:nvCxnSpPr>
        <p:spPr>
          <a:xfrm flipH="1">
            <a:off x="4921624" y="3523129"/>
            <a:ext cx="999564" cy="73958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1110A915-C553-21A8-3AC0-B0C88E1A8CD4}"/>
              </a:ext>
            </a:extLst>
          </p:cNvPr>
          <p:cNvCxnSpPr>
            <a:cxnSpLocks/>
          </p:cNvCxnSpPr>
          <p:nvPr/>
        </p:nvCxnSpPr>
        <p:spPr>
          <a:xfrm>
            <a:off x="5930154" y="3612822"/>
            <a:ext cx="860611" cy="73958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5044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906BF9-D4C2-F609-B75A-0707BEAC1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DONNEES SUP 2024 (Note SIES)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6E7EDF3D-52E1-E2DD-469E-6DBBE3C156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4329" y="2003612"/>
            <a:ext cx="8659906" cy="4352737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84B4C9-7142-7FE7-7CA2-B067950E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01083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037857-0172-695D-738C-4E7456BE7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DONNEES SUP 2024 (Note SIES)</a:t>
            </a:r>
            <a:endParaRPr lang="fr-FR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B8DEE8F1-0601-D6AC-E9AF-9DC8EB06CB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1940" y="2003611"/>
            <a:ext cx="9941859" cy="4717863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4DA6EF-C968-9AF5-9C1D-065457BDD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0340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54773B-D489-D183-7416-5093BAFC6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DONNEES SUP 2024 (Note SIES)</a:t>
            </a:r>
            <a:endParaRPr lang="fr-FR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888FC849-4409-67CB-E12E-BC3061A442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258" y="1788459"/>
            <a:ext cx="8821271" cy="4704416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B920669-4526-B628-52E2-A43B6F234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622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5D5D3D-613D-13E3-7C22-99E00217F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DONNEES SUP 2024 (Note SIES)</a:t>
            </a:r>
            <a:endParaRPr lang="fr-FR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4810367A-76A5-3CA9-23E8-9A4CCF7F72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8835" y="1949824"/>
            <a:ext cx="8243047" cy="4222376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C76B84-E8DD-3DE6-2FDB-61D4705C0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2669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C1F064-CFE9-9725-0C4B-D8871990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6887"/>
          </a:xfrm>
        </p:spPr>
        <p:txBody>
          <a:bodyPr>
            <a:normAutofit fontScale="90000"/>
          </a:bodyPr>
          <a:lstStyle/>
          <a:p>
            <a:r>
              <a:rPr lang="fr-FR" dirty="0"/>
              <a:t>Où sont rentrés les bacheliers de 2019?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05A782B-3043-4084-5E6D-9CC2FA423D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2894" y="806824"/>
            <a:ext cx="4469001" cy="591465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C380CB6-C236-9A09-E1E8-4CB583A45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742" y="954741"/>
            <a:ext cx="2447925" cy="1976718"/>
          </a:xfrm>
          <a:prstGeom prst="rect">
            <a:avLst/>
          </a:prstGeom>
        </p:spPr>
      </p:pic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82AD9B77-D738-8810-EF57-6CFDC8A343D3}"/>
              </a:ext>
            </a:extLst>
          </p:cNvPr>
          <p:cNvGraphicFramePr>
            <a:graphicFrameLocks noGrp="1"/>
          </p:cNvGraphicFramePr>
          <p:nvPr/>
        </p:nvGraphicFramePr>
        <p:xfrm>
          <a:off x="7476565" y="2931459"/>
          <a:ext cx="2683435" cy="3228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3435">
                  <a:extLst>
                    <a:ext uri="{9D8B030D-6E8A-4147-A177-3AD203B41FA5}">
                      <a16:colId xmlns:a16="http://schemas.microsoft.com/office/drawing/2014/main" val="338183676"/>
                    </a:ext>
                  </a:extLst>
                </a:gridCol>
              </a:tblGrid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Licence générale (</a:t>
                      </a:r>
                      <a:r>
                        <a:rPr lang="fr-FR" dirty="0" err="1"/>
                        <a:t>sf</a:t>
                      </a:r>
                      <a:r>
                        <a:rPr lang="fr-FR" dirty="0"/>
                        <a:t> santé)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680582"/>
                  </a:ext>
                </a:extLst>
              </a:tr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246045"/>
                  </a:ext>
                </a:extLst>
              </a:tr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IUT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90551"/>
                  </a:ext>
                </a:extLst>
              </a:tr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CPGE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714783"/>
                  </a:ext>
                </a:extLst>
              </a:tr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Cursus SANTE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114829"/>
                  </a:ext>
                </a:extLst>
              </a:tr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ECOLE d’Ingénieurs ou de commerce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588066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8793785B-BF4C-CD3D-0EF1-16FE2B155C3A}"/>
              </a:ext>
            </a:extLst>
          </p:cNvPr>
          <p:cNvGraphicFramePr>
            <a:graphicFrameLocks noGrp="1"/>
          </p:cNvGraphicFramePr>
          <p:nvPr/>
        </p:nvGraphicFramePr>
        <p:xfrm>
          <a:off x="7476564" y="6149486"/>
          <a:ext cx="26834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3435">
                  <a:extLst>
                    <a:ext uri="{9D8B030D-6E8A-4147-A177-3AD203B41FA5}">
                      <a16:colId xmlns:a16="http://schemas.microsoft.com/office/drawing/2014/main" val="1417092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Autres Formations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563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1848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525852-13F9-3ACB-1CE6-7ACF1400B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8AF1C795-A637-CDD5-1BD3-13C927B6D4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047" y="136525"/>
            <a:ext cx="11443447" cy="6584950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627AB8-53B2-59EB-7FD5-A9EC24DF0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04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BBC4E-3833-6BFB-BAE9-BFDEF86FF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D541A5-5B51-2C83-0637-BD7AADC9F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accent2">
                    <a:lumMod val="50000"/>
                  </a:schemeClr>
                </a:solidFill>
              </a:rPr>
              <a:t>L’ETABLISSEMENT SCOLAIRE : UN SOUTIEN ET UN RELAIS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8B73DC-2AE9-0A0A-A627-16C66A451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600" dirty="0"/>
              <a:t>Auprès de chaque élève pour l’aider dans son orientation.</a:t>
            </a:r>
          </a:p>
          <a:p>
            <a:r>
              <a:rPr lang="fr-FR" sz="3600" dirty="0"/>
              <a:t>Deux référents majeurs : les professeurs principaux et les conseillers d’orientation</a:t>
            </a:r>
          </a:p>
          <a:p>
            <a:r>
              <a:rPr lang="fr-FR" sz="3600" dirty="0"/>
              <a:t>Un relais pour fournir les données sur le parcours scolaire de chaque élève : notes – cursus - appréciations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17B644-E740-63DE-5E60-87EB09BB8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96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2A7CA-5D87-0A0F-F405-3E4AA48BDD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AED9AA-4D27-16F6-5216-5F475DC6F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accent4">
                    <a:lumMod val="50000"/>
                  </a:schemeClr>
                </a:solidFill>
              </a:rPr>
              <a:t>L’ETABLISSEMENT D’ENSEIGNEMENT SUPERIEUR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4EBB8C-D0DC-028C-09BB-7A4739B45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 </a:t>
            </a:r>
            <a:r>
              <a:rPr lang="fr-FR" sz="3600" b="1" dirty="0"/>
              <a:t>Informe sur ses formations, sur les compétences attendues et sur les débouchés</a:t>
            </a:r>
          </a:p>
          <a:p>
            <a:r>
              <a:rPr lang="fr-FR" sz="3600" b="1" dirty="0"/>
              <a:t>Examine les candidatures et prononce la liste des admis</a:t>
            </a:r>
          </a:p>
          <a:p>
            <a:r>
              <a:rPr lang="fr-FR" sz="3600" b="1" dirty="0"/>
              <a:t>Informe sur les règles de sélection et livre ses statistiques d’amission</a:t>
            </a:r>
            <a:endParaRPr lang="fr-FR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E38BFD-FAC8-BDE7-B568-FB66B61A3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39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45E87-0385-49B5-9C66-C5E02781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QUELLE EST LA PLACE DE PARCOURSUP?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613DC8-47D8-43A2-850A-37134750C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9688"/>
            <a:ext cx="10515600" cy="521666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20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PARCOURSUP </a:t>
            </a:r>
            <a:r>
              <a:rPr lang="fr-FR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 une procédure nationale de préinscription régie par la loi ORE (Mars 2018) qui permet à tout </a:t>
            </a:r>
            <a:r>
              <a:rPr lang="fr-FR" sz="20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lycéen</a:t>
            </a:r>
            <a:r>
              <a:rPr lang="fr-FR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qui le souhaite :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sz="3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déposer des vœux en vue de son inscription en première année du premier cycle de l’enseignement supérieur,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sz="3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d’être informé des caractéristiques des formations,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prendre connaissance des réponses apportées à chacun de ses vœux et de répondre aux propositions d’admission qui lui sont transmises via la plateforme.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0F0CBA-2E54-4104-9CFB-7E1C2519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5161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45E87-0385-49B5-9C66-C5E02781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>
            <a:noAutofit/>
          </a:bodyPr>
          <a:lstStyle/>
          <a:p>
            <a:pPr algn="ctr"/>
            <a:r>
              <a:rPr lang="fr-FR" sz="3200" b="1" dirty="0">
                <a:solidFill>
                  <a:schemeClr val="accent5">
                    <a:lumMod val="50000"/>
                  </a:schemeClr>
                </a:solidFill>
              </a:rPr>
              <a:t>LA PLATE-FORME PARCOURSUP PERMET DE S’INFORMER SUR LES CARACTERISTIQUES DES FORMATIONS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613DC8-47D8-43A2-850A-37134750C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847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statut de l’établissement,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 attendus de la formation,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 critères généraux d’examen des vœux,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b="1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 </a:t>
            </a: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capacités d’accueil,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b="1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 </a:t>
            </a: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contenus et l’organisation de chaque formation,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b="1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 </a:t>
            </a: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frais de scolarité,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b="1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</a:t>
            </a: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débouchés et conditions de poursuite d’études,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b="1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 </a:t>
            </a: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éléments statistiques relatives à l’insertion professionnelle</a:t>
            </a:r>
            <a:r>
              <a:rPr lang="fr-FR" b="1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fr-FR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0F0CBA-2E54-4104-9CFB-7E1C2519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985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83CA33-2AE7-F430-FC4F-02B6835FE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b="1" dirty="0"/>
              <a:t>Les formations présentes sur </a:t>
            </a:r>
            <a:r>
              <a:rPr lang="fr-FR" sz="3200" b="1" dirty="0" err="1"/>
              <a:t>Parcoursup</a:t>
            </a:r>
            <a:r>
              <a:rPr lang="fr-FR" sz="3200" b="1" dirty="0"/>
              <a:t> sont accessibles depuis le </a:t>
            </a:r>
            <a:r>
              <a:rPr lang="fr-FR" sz="3200" b="1" dirty="0">
                <a:hlinkClick r:id="rId2" tooltip="Rechercher une formation - Parcoursup - Nouvelle fenêtre"/>
              </a:rPr>
              <a:t>moteur de recherche </a:t>
            </a:r>
            <a:r>
              <a:rPr lang="fr-FR" sz="3200" b="1" dirty="0" err="1">
                <a:hlinkClick r:id="rId2" tooltip="Rechercher une formation - Parcoursup - Nouvelle fenêtre"/>
              </a:rPr>
              <a:t>Parcoursup</a:t>
            </a:r>
            <a:r>
              <a:rPr lang="fr-FR" sz="3200" b="1" dirty="0"/>
              <a:t>.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C906FA75-ADA5-55B7-EAA9-C4278E9BC1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852990"/>
            <a:ext cx="10515600" cy="4296608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92F65F5-69A0-B9BD-5A80-C1A8A6A5E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22613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4358</TotalTime>
  <Words>1915</Words>
  <Application>Microsoft Office PowerPoint</Application>
  <PresentationFormat>Grand écran</PresentationFormat>
  <Paragraphs>394</Paragraphs>
  <Slides>45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51" baseType="lpstr">
      <vt:lpstr>Arial</vt:lpstr>
      <vt:lpstr>Calibri</vt:lpstr>
      <vt:lpstr>Calibri Light</vt:lpstr>
      <vt:lpstr>Times New Roman</vt:lpstr>
      <vt:lpstr>Wingdings</vt:lpstr>
      <vt:lpstr>Thème Office</vt:lpstr>
      <vt:lpstr>CONFERENCE  A DESTINATION DES ELEVES DE TERMINALE  LYCEE LAFAYETTE - 07 Février 2025</vt:lpstr>
      <vt:lpstr>Introduction</vt:lpstr>
      <vt:lpstr>1° Point : Parlons d’abord de l’orientation:</vt:lpstr>
      <vt:lpstr>L’ELEVE : UN RÔLE ABSOLUMENT MAJEUR</vt:lpstr>
      <vt:lpstr>L’ETABLISSEMENT SCOLAIRE : UN SOUTIEN ET UN RELAIS</vt:lpstr>
      <vt:lpstr>L’ETABLISSEMENT D’ENSEIGNEMENT SUPERIEUR</vt:lpstr>
      <vt:lpstr>QUELLE EST LA PLACE DE PARCOURSUP?</vt:lpstr>
      <vt:lpstr>LA PLATE-FORME PARCOURSUP PERMET DE S’INFORMER SUR LES CARACTERISTIQUES DES FORMATIONS</vt:lpstr>
      <vt:lpstr>Les formations présentes sur Parcoursup sont accessibles depuis le moteur de recherche Parcoursup.</vt:lpstr>
      <vt:lpstr>QUE TROUVE-T-ON? Une liste de formations avec plein de renseignements</vt:lpstr>
      <vt:lpstr>COMMENT COMPRENDRE TOUS CES NOMS?</vt:lpstr>
      <vt:lpstr>LE SCHEMA DES ETUDES SUPERIEURES (ONISEP)</vt:lpstr>
      <vt:lpstr>UNE PAUSE   POUR UNE PREMIERE SERIE DE QUESTIONS </vt:lpstr>
      <vt:lpstr>Pour comprendre ce schéma, 3 CLEFS :</vt:lpstr>
      <vt:lpstr>1° Clef : Quels sont les différents établissements d’enseignement supérieur? </vt:lpstr>
      <vt:lpstr>Quels sont les différents établissements d’enseignement supérieur?</vt:lpstr>
      <vt:lpstr>LES UNIVERSITES</vt:lpstr>
      <vt:lpstr>LES GRANDES ECOLES</vt:lpstr>
      <vt:lpstr>LES LYCEES</vt:lpstr>
      <vt:lpstr>LES AUTRES ECOLES</vt:lpstr>
      <vt:lpstr>Présentation PowerPoint</vt:lpstr>
      <vt:lpstr>2° Clef : Quels sont les diplômes et à quels métiers préparent-ils? </vt:lpstr>
      <vt:lpstr>Quels types de formation sont accessibles sur Parcoursup ?</vt:lpstr>
      <vt:lpstr>Formations sous statut étudiant </vt:lpstr>
      <vt:lpstr>Formations sous statut apprenti  </vt:lpstr>
      <vt:lpstr>Présentation PowerPoint</vt:lpstr>
      <vt:lpstr>Un ZOOM sur le schéma des formations</vt:lpstr>
      <vt:lpstr>Une double lecture :  par niveaux et par types de formation</vt:lpstr>
      <vt:lpstr>LES DIPLÔMES  CORRESPONDENT A DES  CERTIFICATIONS PROFESSIONNELLES? </vt:lpstr>
      <vt:lpstr>3° Clef : Comment s’organisent les études ? </vt:lpstr>
      <vt:lpstr>LES FORMATIONS SUPERIEURES S’ORGANISENT PROGRESSIVEMENT SUR LE MÊME MODELE dit LMD</vt:lpstr>
      <vt:lpstr>Un exemple : l’organisation d’une formation en licence</vt:lpstr>
      <vt:lpstr>Un modèle d’organisation (UCA – Portail MB)</vt:lpstr>
      <vt:lpstr>ENTRE LES FORMATIONS SUPERIEURES,  IL EXISTE DES PASSERELLES</vt:lpstr>
      <vt:lpstr>TROIS CONSEILS POUR TERMINER</vt:lpstr>
      <vt:lpstr>TROIS CONSEILS POUR TERMINER</vt:lpstr>
      <vt:lpstr>TROIS CONSEILS POUR TERMINER</vt:lpstr>
      <vt:lpstr>TROIS CONSEILS POUR TERMINER</vt:lpstr>
      <vt:lpstr>Je vous remercie pour votre attention.  Et suis prêt à répondre à vos questions…</vt:lpstr>
      <vt:lpstr>DONNEES SUP 2024 (Note SIES)</vt:lpstr>
      <vt:lpstr>DONNEES SUP 2024 (Note SIES)</vt:lpstr>
      <vt:lpstr>DONNEES SUP 2024 (Note SIES)</vt:lpstr>
      <vt:lpstr>DONNEES SUP 2024 (Note SIES)</vt:lpstr>
      <vt:lpstr>Où sont rentrés les bacheliers de 2019?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CONFERENCE INAUGURALE DE LA FORMATION IH2EF 22 SEPTEMBRE 2020</dc:title>
  <dc:creator>DANIEL FILATRE</dc:creator>
  <cp:lastModifiedBy>DANIEL FILATRE</cp:lastModifiedBy>
  <cp:revision>166</cp:revision>
  <dcterms:created xsi:type="dcterms:W3CDTF">2020-09-10T13:18:14Z</dcterms:created>
  <dcterms:modified xsi:type="dcterms:W3CDTF">2025-02-07T13:27:15Z</dcterms:modified>
</cp:coreProperties>
</file>